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0e41668e0d64e66" /><Relationship Type="http://schemas.openxmlformats.org/officeDocument/2006/relationships/extended-properties" Target="/docProps/app.xml" Id="Rd573cb354abf4129" /><Relationship Type="http://schemas.openxmlformats.org/officeDocument/2006/relationships/officeDocument" Target="/ppt/presentation.xml" Id="R22d27ebb33cb48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114c2ee8da4315"/>
  </p:sldMasterIdLst>
  <p:notesMasterIdLst>
    <p:notesMasterId xmlns:r="http://schemas.openxmlformats.org/officeDocument/2006/relationships" r:id="Rd31696aebdf144d9"/>
  </p:notesMasterIdLst>
  <p:sldIdLst>
    <p:sldId xmlns:r="http://schemas.openxmlformats.org/officeDocument/2006/relationships" id="256" r:id="R52d26f524e36400b"/>
    <p:sldId xmlns:r="http://schemas.openxmlformats.org/officeDocument/2006/relationships" id="257" r:id="R02b0de456c114f79"/>
    <p:sldId xmlns:r="http://schemas.openxmlformats.org/officeDocument/2006/relationships" id="258" r:id="R3e3480c767134255"/>
    <p:sldId xmlns:r="http://schemas.openxmlformats.org/officeDocument/2006/relationships" id="259" r:id="R4115eecc01414bf9"/>
    <p:sldId xmlns:r="http://schemas.openxmlformats.org/officeDocument/2006/relationships" id="260" r:id="R0f5d5a55267e4778"/>
    <p:sldId xmlns:r="http://schemas.openxmlformats.org/officeDocument/2006/relationships" id="261" r:id="R735159d0ab554bda"/>
    <p:sldId xmlns:r="http://schemas.openxmlformats.org/officeDocument/2006/relationships" id="262" r:id="R9eb73deb2e024c6b"/>
    <p:sldId xmlns:r="http://schemas.openxmlformats.org/officeDocument/2006/relationships" id="263" r:id="Racc8be09ab8c40e6"/>
    <p:sldId xmlns:r="http://schemas.openxmlformats.org/officeDocument/2006/relationships" id="264" r:id="R86aad554be964d22"/>
    <p:sldId xmlns:r="http://schemas.openxmlformats.org/officeDocument/2006/relationships" id="265" r:id="R26b6c3ed67da4d8c"/>
    <p:sldId xmlns:r="http://schemas.openxmlformats.org/officeDocument/2006/relationships" id="266" r:id="R03591e2fe93f4fce"/>
    <p:sldId xmlns:r="http://schemas.openxmlformats.org/officeDocument/2006/relationships" id="267" r:id="R7ff505913dd54775"/>
    <p:sldId xmlns:r="http://schemas.openxmlformats.org/officeDocument/2006/relationships" id="268" r:id="R07682159d0394fe3"/>
    <p:sldId xmlns:r="http://schemas.openxmlformats.org/officeDocument/2006/relationships" id="269" r:id="R511327f2c9c94a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3aa36099f74f34" /><Relationship Type="http://schemas.openxmlformats.org/officeDocument/2006/relationships/slideMaster" Target="/ppt/slideMasters/slideMaster1.xml" Id="R6c114c2ee8da4315" /><Relationship Type="http://schemas.openxmlformats.org/officeDocument/2006/relationships/notesMaster" Target="/ppt/notesMasters/notesMaster1.xml" Id="Rd31696aebdf144d9" /><Relationship Type="http://schemas.openxmlformats.org/officeDocument/2006/relationships/presProps" Target="/ppt/presProps.xml" Id="R396bac1779f743d6" /><Relationship Type="http://schemas.openxmlformats.org/officeDocument/2006/relationships/viewProps" Target="/ppt/viewProps.xml" Id="R1f364b6ebad24d80" /><Relationship Type="http://schemas.openxmlformats.org/officeDocument/2006/relationships/tableStyles" Target="/ppt/tableStyles.xml" Id="Rde3a982b282a4d65" /><Relationship Type="http://schemas.openxmlformats.org/officeDocument/2006/relationships/slide" Target="/ppt/slides/slide1.xml" Id="R52d26f524e36400b" /><Relationship Type="http://schemas.openxmlformats.org/officeDocument/2006/relationships/slide" Target="/ppt/slides/slide2.xml" Id="R02b0de456c114f79" /><Relationship Type="http://schemas.openxmlformats.org/officeDocument/2006/relationships/slide" Target="/ppt/slides/slide3.xml" Id="R3e3480c767134255" /><Relationship Type="http://schemas.openxmlformats.org/officeDocument/2006/relationships/slide" Target="/ppt/slides/slide4.xml" Id="R4115eecc01414bf9" /><Relationship Type="http://schemas.openxmlformats.org/officeDocument/2006/relationships/slide" Target="/ppt/slides/slide5.xml" Id="R0f5d5a55267e4778" /><Relationship Type="http://schemas.openxmlformats.org/officeDocument/2006/relationships/slide" Target="/ppt/slides/slide6.xml" Id="R735159d0ab554bda" /><Relationship Type="http://schemas.openxmlformats.org/officeDocument/2006/relationships/slide" Target="/ppt/slides/slide7.xml" Id="R9eb73deb2e024c6b" /><Relationship Type="http://schemas.openxmlformats.org/officeDocument/2006/relationships/slide" Target="/ppt/slides/slide8.xml" Id="Racc8be09ab8c40e6" /><Relationship Type="http://schemas.openxmlformats.org/officeDocument/2006/relationships/slide" Target="/ppt/slides/slide9.xml" Id="R86aad554be964d22" /><Relationship Type="http://schemas.openxmlformats.org/officeDocument/2006/relationships/slide" Target="/ppt/slides/slide10.xml" Id="R26b6c3ed67da4d8c" /><Relationship Type="http://schemas.openxmlformats.org/officeDocument/2006/relationships/slide" Target="/ppt/slides/slide11.xml" Id="R03591e2fe93f4fce" /><Relationship Type="http://schemas.openxmlformats.org/officeDocument/2006/relationships/slide" Target="/ppt/slides/slide12.xml" Id="R7ff505913dd54775" /><Relationship Type="http://schemas.openxmlformats.org/officeDocument/2006/relationships/slide" Target="/ppt/slides/slide13.xml" Id="R07682159d0394fe3" /><Relationship Type="http://schemas.openxmlformats.org/officeDocument/2006/relationships/slide" Target="/ppt/slides/slide14.xml" Id="R511327f2c9c94a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f7bb5c46114c7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266106dd9b4fda" /><Relationship Type="http://schemas.openxmlformats.org/officeDocument/2006/relationships/notesMaster" Target="/ppt/notesMasters/notesMaster1.xml" Id="Re91bf04b1a5a4d6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3c8e5b19ff451a" /><Relationship Type="http://schemas.openxmlformats.org/officeDocument/2006/relationships/notesMaster" Target="/ppt/notesMasters/notesMaster1.xml" Id="Rcd6ec69aa62444d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726f3582954a1b" /><Relationship Type="http://schemas.openxmlformats.org/officeDocument/2006/relationships/notesMaster" Target="/ppt/notesMasters/notesMaster1.xml" Id="R531087c662e34e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8aa77de4374311" /><Relationship Type="http://schemas.openxmlformats.org/officeDocument/2006/relationships/notesMaster" Target="/ppt/notesMasters/notesMaster1.xml" Id="Rf03019162c0842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92c256ec514ba5" /><Relationship Type="http://schemas.openxmlformats.org/officeDocument/2006/relationships/notesMaster" Target="/ppt/notesMasters/notesMaster1.xml" Id="Rb1e0505c8b1049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24544e6389b439a" /><Relationship Type="http://schemas.openxmlformats.org/officeDocument/2006/relationships/notesMaster" Target="/ppt/notesMasters/notesMaster1.xml" Id="R86a7d776d03b419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1b7986d0a843c2" /><Relationship Type="http://schemas.openxmlformats.org/officeDocument/2006/relationships/notesMaster" Target="/ppt/notesMasters/notesMaster1.xml" Id="Ra86f24d01aba41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d09b41bda84cc6" /><Relationship Type="http://schemas.openxmlformats.org/officeDocument/2006/relationships/notesMaster" Target="/ppt/notesMasters/notesMaster1.xml" Id="R77f4099bbe2741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bf3f49623a4365" /><Relationship Type="http://schemas.openxmlformats.org/officeDocument/2006/relationships/notesMaster" Target="/ppt/notesMasters/notesMaster1.xml" Id="R6e3bd5e0315e48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4540f058964d93" /><Relationship Type="http://schemas.openxmlformats.org/officeDocument/2006/relationships/notesMaster" Target="/ppt/notesMasters/notesMaster1.xml" Id="Rcfe5dadfffa3401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44082b6f074a9d" /><Relationship Type="http://schemas.openxmlformats.org/officeDocument/2006/relationships/notesMaster" Target="/ppt/notesMasters/notesMaster1.xml" Id="R78610d038706426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80945caa2e44c72" /><Relationship Type="http://schemas.openxmlformats.org/officeDocument/2006/relationships/notesMaster" Target="/ppt/notesMasters/notesMaster1.xml" Id="Rfe32bfaf632c4e0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b58c3f903d44c17" /><Relationship Type="http://schemas.openxmlformats.org/officeDocument/2006/relationships/notesMaster" Target="/ppt/notesMasters/notesMaster1.xml" Id="Rdd1d53719325408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bd303838bbb4d54" /><Relationship Type="http://schemas.openxmlformats.org/officeDocument/2006/relationships/notesMaster" Target="/ppt/notesMasters/notesMaster1.xml" Id="Rb2ccfb264c9f4f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6168e909ce46e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3d5a820a78441b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preserve="1">
  <p:cSld name="MASTER">
    <p:bg>
      <p:bgPr>
        <a:solidFill xmlns:a="http://schemas.openxmlformats.org/drawingml/2006/main">
          <a:srgbClr val="F4F7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B12A3FB-4F94-44D2-81C6-C3C13ABC2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AC101DC-794B-44CA-9F98-2659C60E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528816"/>
            <a:ext cx="47548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 spc="120">
                <a:solidFill>
                  <a:srgbClr val="6B7A99"/>
                </a:solidFill>
              </a:rPr>
              <a:t>DM AI LABS  •  FORENSIC AUDIT AI</a:t>
            </a:r>
            <a:endParaRPr sz="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9D00EDA-90DB-4307-87E7-EBF59C24D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6528816"/>
            <a:ext cx="32461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00">
                <a:solidFill>
                  <a:srgbClr val="8793AA"/>
                </a:solidFill>
              </a:rPr>
              <a:t>Evidence first. Decision last.</a:t>
            </a:r>
            <a:endParaRPr sz="80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4523ADC7-8D77-458E-8447-9D32EB0B4D10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1002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7b8fe5fe4c4e14" /><Relationship Type="http://schemas.openxmlformats.org/officeDocument/2006/relationships/slideLayout" Target="/ppt/slideLayouts/slideLayout1.xml" Id="Rc7f5987a0eb54f33" /><Relationship Type="http://schemas.openxmlformats.org/officeDocument/2006/relationships/slideLayout" Target="/ppt/slideLayouts/slideLayout2.xml" Id="R1254b8022742407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1D661D3A-9375-4023-88AC-E7441D8EA20C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null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f5987a0eb54f33"/>
    <p:sldLayoutId xmlns:r="http://schemas.openxmlformats.org/officeDocument/2006/relationships" id="2147483650" r:id="R1254b8022742407a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4f35b94b1847fa" /><Relationship Type="http://schemas.openxmlformats.org/officeDocument/2006/relationships/notesSlide" Target="/ppt/notesSlides/notesSlide1.xml" Id="R9e0231678eba46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aaf7a04f754c57" /><Relationship Type="http://schemas.openxmlformats.org/officeDocument/2006/relationships/notesSlide" Target="/ppt/notesSlides/notesSlide2.xml" Id="R1942fe3fe3f541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ad9a5805df4c41" /><Relationship Type="http://schemas.openxmlformats.org/officeDocument/2006/relationships/image" Target="/ppt/media/image.png" Id="R254b831bb58f4b40" /><Relationship Type="http://schemas.openxmlformats.org/officeDocument/2006/relationships/notesSlide" Target="/ppt/notesSlides/notesSlide3.xml" Id="R5beb044dc43f4c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e99b5f330146ad" /><Relationship Type="http://schemas.openxmlformats.org/officeDocument/2006/relationships/notesSlide" Target="/ppt/notesSlides/notesSlide4.xml" Id="Ra8d2d846a8fa43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83fd9179d84d73" /><Relationship Type="http://schemas.openxmlformats.org/officeDocument/2006/relationships/notesSlide" Target="/ppt/notesSlides/notesSlide5.xml" Id="R077e5cee230d4f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31077a524e4be0" /><Relationship Type="http://schemas.openxmlformats.org/officeDocument/2006/relationships/image" Target="/ppt/media/image2.png" Id="R20392e86a33a4f19" /><Relationship Type="http://schemas.openxmlformats.org/officeDocument/2006/relationships/notesSlide" Target="/ppt/notesSlides/notesSlide6.xml" Id="R2f13c6f52376484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b87b71f1454b52" /><Relationship Type="http://schemas.openxmlformats.org/officeDocument/2006/relationships/image" Target="/ppt/media/image3.png" Id="R5fae68b1d69344f8" /><Relationship Type="http://schemas.openxmlformats.org/officeDocument/2006/relationships/notesSlide" Target="/ppt/notesSlides/notesSlide7.xml" Id="R4634efe5f93549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d6d8404b544ee8" /><Relationship Type="http://schemas.openxmlformats.org/officeDocument/2006/relationships/image" Target="/ppt/media/image4.png" Id="R034043ab44674476" /><Relationship Type="http://schemas.openxmlformats.org/officeDocument/2006/relationships/notesSlide" Target="/ppt/notesSlides/notesSlide8.xml" Id="R3b195e8ffd504f8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075c8a8fc84384" /><Relationship Type="http://schemas.openxmlformats.org/officeDocument/2006/relationships/image" Target="/ppt/media/image5.png" Id="R0228a9e79fbe4884" /><Relationship Type="http://schemas.openxmlformats.org/officeDocument/2006/relationships/notesSlide" Target="/ppt/notesSlides/notesSlide9.xml" Id="R7d376bf69f6c4e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6e66b7a3fd4fe5" /><Relationship Type="http://schemas.openxmlformats.org/officeDocument/2006/relationships/image" Target="/ppt/media/image6.png" Id="R3f3d0bf14b224982" /><Relationship Type="http://schemas.openxmlformats.org/officeDocument/2006/relationships/notesSlide" Target="/ppt/notesSlides/notesSlide10.xml" Id="Rdc5b46ba369145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d4b39f0ebe4f1a" /><Relationship Type="http://schemas.openxmlformats.org/officeDocument/2006/relationships/image" Target="/ppt/media/image7.png" Id="Rb0b88380e6f2412f" /><Relationship Type="http://schemas.openxmlformats.org/officeDocument/2006/relationships/notesSlide" Target="/ppt/notesSlides/notesSlide11.xml" Id="R71052a120ad0447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a91cf65bfa4358" /><Relationship Type="http://schemas.openxmlformats.org/officeDocument/2006/relationships/notesSlide" Target="/ppt/notesSlides/notesSlide12.xml" Id="R471068b3d1be4ce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ea38e8f0534799" /><Relationship Type="http://schemas.openxmlformats.org/officeDocument/2006/relationships/notesSlide" Target="/ppt/notesSlides/notesSlide13.xml" Id="Rfb8a56923bfc49d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a38b5f8e5445d3" /><Relationship Type="http://schemas.openxmlformats.org/officeDocument/2006/relationships/notesSlide" Target="/ppt/notesSlides/notesSlide14.xml" Id="Rf24901df36dc4f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5C966B6-8083-4065-934A-BF3E19203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26"/>
          </a:solidFill>
          <a:ln xmlns:a="http://schemas.openxmlformats.org/drawingml/2006/main" w="12700">
            <a:solidFill>
              <a:srgbClr val="071126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0554096-0719-4A32-AE63-9C6CD732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37160"/>
            <a:ext cx="3794760" cy="3794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1C55">
              <a:alpha val="82000"/>
            </a:srgbClr>
          </a:solidFill>
          <a:ln xmlns:a="http://schemas.openxmlformats.org/drawingml/2006/main" w="12700">
            <a:solidFill>
              <a:srgbClr val="171C55">
                <a:alpha val="0"/>
              </a:srgbClr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8CEBD48F-7D31-4DF0-B722-F69270DC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1160" y="3337560"/>
            <a:ext cx="2743200" cy="2743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23B4C">
              <a:alpha val="75000"/>
            </a:srgbClr>
          </a:solidFill>
          <a:ln xmlns:a="http://schemas.openxmlformats.org/drawingml/2006/main" w="12700">
            <a:solidFill>
              <a:srgbClr val="123B4C">
                <a:alpha val="0"/>
              </a:srgbClr>
            </a:solidFill>
            <a:prstDash val="solid"/>
          </a:ln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51843DA-B81F-4ECE-81AD-7FB684F90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21792"/>
            <a:ext cx="4389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210">
                <a:solidFill>
                  <a:srgbClr val="8EA1C7"/>
                </a:solidFill>
              </a:rPr>
              <a:t>FORENSIC AUDIT AI</a:t>
            </a:r>
            <a:endParaRPr sz="11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BE20265-5FB1-48B3-BED2-EBFEFA09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662940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FFFFF"/>
                </a:solidFill>
              </a:rPr>
              <a:t>Know what is true</a:t>
            </a:r>
            <a:endParaRPr sz="3600"/>
          </a:p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FFFFF"/>
                </a:solidFill>
              </a:rPr>
              <a:t>before you commit.</a:t>
            </a:r>
            <a:endParaRPr sz="36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7B9EA71-BFE8-4452-8B8C-51CF4415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4368"/>
            <a:ext cx="6035040" cy="8046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C8D3EA"/>
                </a:solidFill>
              </a:rPr>
              <a:t>Product concept and fictional walkthrough for evidence-led due diligence.</a:t>
            </a:r>
            <a:endParaRPr sz="17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A788F6BC-9B36-4012-B31A-6FF90028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1648"/>
            <a:ext cx="114300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3B37"/>
          </a:solidFill>
          <a:ln xmlns:a="http://schemas.openxmlformats.org/drawingml/2006/main" w="12700">
            <a:solidFill>
              <a:srgbClr val="0E3B37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25A7B0-9633-4BCA-8FFB-46BE3D1A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105656"/>
            <a:ext cx="105156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0FBF8C"/>
                </a:solidFill>
              </a:rPr>
              <a:t>VERIFIED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A69AD4D-BC4B-4757-8819-FD20FCE0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8528" y="4041648"/>
            <a:ext cx="141732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A3A12"/>
          </a:solidFill>
          <a:ln xmlns:a="http://schemas.openxmlformats.org/drawingml/2006/main" w="12700">
            <a:solidFill>
              <a:srgbClr val="4A3A12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BD49E8C-3380-4173-81BD-AC755657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4248" y="4105656"/>
            <a:ext cx="132588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D166"/>
                </a:solidFill>
              </a:rPr>
              <a:t>UNVERIFIED</a:t>
            </a:r>
            <a:endParaRPr sz="9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D02827F5-7A14-4F7A-81A1-D967A7311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0" y="4041648"/>
            <a:ext cx="155448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A1F29"/>
          </a:solidFill>
          <a:ln xmlns:a="http://schemas.openxmlformats.org/drawingml/2006/main" w="12700">
            <a:solidFill>
              <a:srgbClr val="4A1F29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357A2CA-3F58-4759-8D7F-3AC6AA85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4105656"/>
            <a:ext cx="146304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8E8E"/>
                </a:solidFill>
              </a:rPr>
              <a:t>CONTRADICTED</a:t>
            </a:r>
            <a:endParaRPr sz="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845C914-7640-4AD2-88B4-53AAE80C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60350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FFFFF"/>
                </a:solidFill>
              </a:rPr>
              <a:t>AI reads the record.  Humans verify.  The evidence decides.</a:t>
            </a:r>
            <a:endParaRPr sz="15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874510A-0B84-4C5B-9139-9DF6316F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9320"/>
            <a:ext cx="21945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50">
                <a:solidFill>
                  <a:srgbClr val="9FB0D1"/>
                </a:solidFill>
              </a:rPr>
              <a:t>DM AI LABS</a:t>
            </a:r>
            <a:endParaRPr sz="120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66F79477-06CD-44B0-91BA-07B77E1ADC6B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951472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3AD2792C-46BE-43B4-BE29-F46F64CB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THE PROBLEM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57C97B1-DAAB-408D-B99D-D071E631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Most decisions start with a story — not a record.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2AD107A-BCE2-40B2-976B-5FE19484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A pitch deck, website and LinkedIn profile can be persuasive. The hard part is knowing which claims survive contact with evidence.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1DDB1378-7D11-49B2-BBEB-2C29135C4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057400"/>
            <a:ext cx="3429000" cy="242316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22CF4CD-FA78-4D80-9679-2BC0C2F2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04288"/>
            <a:ext cx="29260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20">
                <a:solidFill>
                  <a:srgbClr val="64748B"/>
                </a:solidFill>
              </a:rPr>
              <a:t>YOU HEAR</a:t>
            </a:r>
            <a:endParaRPr sz="10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82D1C02-227B-44D4-8B4C-3655B3EE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770632"/>
            <a:ext cx="288036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10182B"/>
                </a:solidFill>
              </a:rPr>
              <a:t>Founder. Profitable. Regulated. Successful exits.</a:t>
            </a:r>
            <a:endParaRPr sz="21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46011549-6140-4F07-837A-F94B4502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2057400"/>
            <a:ext cx="3429000" cy="242316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3F2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EB1615A-29BF-48B0-BC70-A7135C8E8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2304288"/>
            <a:ext cx="29260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20">
                <a:solidFill>
                  <a:srgbClr val="4F46E5"/>
                </a:solidFill>
              </a:rPr>
              <a:t>YOU NEED</a:t>
            </a:r>
            <a:endParaRPr sz="10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A587BB0-3A86-4186-840F-EFA659020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2770632"/>
            <a:ext cx="288036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10182B"/>
                </a:solidFill>
              </a:rPr>
              <a:t>Who said it? When? What document supports it?</a:t>
            </a:r>
            <a:endParaRPr sz="21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EA1378C3-A7A3-4BA6-8A8E-347787DD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8744" y="2057400"/>
            <a:ext cx="3429000" cy="242316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8B7C89F-88EC-42B3-A124-85594EB6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2304288"/>
            <a:ext cx="29260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20">
                <a:solidFill>
                  <a:srgbClr val="0FBF8C"/>
                </a:solidFill>
              </a:rPr>
              <a:t>YOU DECIDE</a:t>
            </a:r>
            <a:endParaRPr sz="10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C220640-8E0F-4233-8417-B520C369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2770632"/>
            <a:ext cx="288036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10182B"/>
                </a:solidFill>
              </a:rPr>
              <a:t>Proceed, pause, add conditions — or escalate.</a:t>
            </a:r>
            <a:endParaRPr sz="2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E61D803-DDA3-4D92-B453-D98B5294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83480"/>
            <a:ext cx="1033272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10182B"/>
                </a:solidFill>
              </a:rPr>
              <a:t>Forensic Audit AI is the first pass: fast enough to use early, disciplined enough to show you what still needs proving.</a:t>
            </a:r>
            <a:endParaRPr sz="190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627E2EFA-EE75-48E7-90C1-B1E5B94FC42C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55710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2063E56A-8302-4269-A2D2-EF717C60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PRODUCT IN ONE SCREEN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A33F4249-63DB-4AFF-9C3C-E50E21A68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A command center for evidence-led decisions.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31A7E1C-A5E6-47CB-842B-E0288DC3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Earlier application screenshot: 48/100. The public walkthrough starts at 40/100 with fictional data.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76C85F36-EC2C-4706-8F54-4B3992AC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83080"/>
            <a:ext cx="11018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pic>
        <p:nvPicPr>
          <p:cNvPr id="3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4b831bb58f4b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23929" y="1828800"/>
            <a:ext cx="8559381" cy="4160520"/>
          </a:xfrm>
          <a:prstGeom xmlns:a="http://schemas.openxmlformats.org/drawingml/2006/main" prst="rect">
            <a:avLst/>
          </a:prstGeom>
        </p:spPr>
      </p:pic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19295631-B4AE-4348-817C-87A47E50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2476500"/>
            <a:ext cx="123444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ADEA10D-F427-4502-82B3-A421E66A7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7145" y="2540508"/>
            <a:ext cx="114300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3333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48 / 100 RISK</a:t>
            </a:r>
            <a:endParaRPr sz="9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96437CE6-E6F8-40F3-AF27-8D1D1F06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476500"/>
            <a:ext cx="155448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B10F194-0811-42F2-B47B-5DC0DD60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4770" y="2540508"/>
            <a:ext cx="146304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3333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2 CONTRADICTIONS</a:t>
            </a:r>
            <a:endParaRPr sz="90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814374C9-0B72-4AB1-B8F1-C51B9A4577B9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931002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C9CB897B-47B9-45AA-8157-492C2141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THE OPERATING MODEL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A70A69A-8E8C-49B7-98B9-4334D5C2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Nothing becomes a fact just because AI found it.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6C95802-E4BB-468D-86FD-4FE19E7FF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Every item moves through a chain of custody. Unresolved claims stay unresolved.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E8F0374-829D-4A2C-940F-7555EB0D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03120"/>
            <a:ext cx="1993392" cy="2423160"/>
          </a:xfrm>
          <a:prstGeom xmlns:a="http://schemas.openxmlformats.org/drawingml/2006/main" prst="roundRect">
            <a:avLst>
              <a:gd name="adj" fmla="val 367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D61BE57-3D15-45DE-B3B5-26338C423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322576"/>
            <a:ext cx="365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4F46E5"/>
                </a:solidFill>
              </a:rPr>
              <a:t>01</a:t>
            </a:r>
            <a:endParaRPr sz="10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B7F8EB06-0B06-4E57-99FD-EC506DAC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724912"/>
            <a:ext cx="1600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10182B"/>
                </a:solidFill>
              </a:rPr>
              <a:t>RESEARCH</a:t>
            </a:r>
            <a:endParaRPr sz="17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E161986-D8F8-4446-ABBA-53C28AD8D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18688"/>
            <a:ext cx="160020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Find relevant public-record material.</a:t>
            </a:r>
            <a:endParaRPr sz="125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65EC9F1-E8D6-484F-BFB3-767A818D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608" y="2971800"/>
            <a:ext cx="274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A7B2C6"/>
                </a:solidFill>
              </a:rPr>
              <a:t>→</a:t>
            </a:r>
            <a:endParaRPr sz="22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3A254CB-199E-45C9-A87C-B7E5B2D4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103120"/>
            <a:ext cx="1993392" cy="2423160"/>
          </a:xfrm>
          <a:prstGeom xmlns:a="http://schemas.openxmlformats.org/drawingml/2006/main" prst="roundRect">
            <a:avLst>
              <a:gd name="adj" fmla="val 367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528AC0C-A2EE-4C36-8F97-2627544A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2" y="2322576"/>
            <a:ext cx="365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4F46E5"/>
                </a:solidFill>
              </a:rPr>
              <a:t>02</a:t>
            </a:r>
            <a:endParaRPr sz="10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E12A963-4589-4602-895E-7C172B891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2" y="2724912"/>
            <a:ext cx="1600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10182B"/>
                </a:solidFill>
              </a:rPr>
              <a:t>LEAD</a:t>
            </a:r>
            <a:endParaRPr sz="17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E8286DCE-90ED-435D-BB91-B1FB5B34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2" y="3218688"/>
            <a:ext cx="160020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Discovery material — not evidence yet.</a:t>
            </a:r>
            <a:endParaRPr sz="125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304A5DBF-E7D0-4A62-AF79-5462E58C3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971800"/>
            <a:ext cx="274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A7B2C6"/>
                </a:solidFill>
              </a:rPr>
              <a:t>→</a:t>
            </a:r>
            <a:endParaRPr sz="22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960C2B9-3789-4E9D-B967-6699EFC2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3792" y="2103120"/>
            <a:ext cx="1993392" cy="2423160"/>
          </a:xfrm>
          <a:prstGeom xmlns:a="http://schemas.openxmlformats.org/drawingml/2006/main" prst="roundRect">
            <a:avLst>
              <a:gd name="adj" fmla="val 367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C434964B-B6BB-4606-B08A-8F299F43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4" y="2322576"/>
            <a:ext cx="365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4F46E5"/>
                </a:solidFill>
              </a:rPr>
              <a:t>03</a:t>
            </a:r>
            <a:endParaRPr sz="10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9CAB5DF-45D0-4E15-AB23-39A8FD03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4" y="2724912"/>
            <a:ext cx="1600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10182B"/>
                </a:solidFill>
              </a:rPr>
              <a:t>EVIDENCE</a:t>
            </a:r>
            <a:endParaRPr sz="17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C0E8ADDE-D78E-4D6A-8BE1-FAE133CE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4" y="3218688"/>
            <a:ext cx="160020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Bind a claim to a source and date.</a:t>
            </a:r>
            <a:endParaRPr sz="12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D4A28A9-63C7-40EE-BC91-134A5AA6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5472" y="2971800"/>
            <a:ext cx="274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A7B2C6"/>
                </a:solidFill>
              </a:rPr>
              <a:t>→</a:t>
            </a:r>
            <a:endParaRPr sz="22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CCB4D824-CD51-47A9-B225-92533168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7224" y="2103120"/>
            <a:ext cx="1993392" cy="2423160"/>
          </a:xfrm>
          <a:prstGeom xmlns:a="http://schemas.openxmlformats.org/drawingml/2006/main" prst="roundRect">
            <a:avLst>
              <a:gd name="adj" fmla="val 367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C0EC6F6B-8746-4262-A765-04354E0D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1816" y="2322576"/>
            <a:ext cx="365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4F46E5"/>
                </a:solidFill>
              </a:rPr>
              <a:t>04</a:t>
            </a:r>
            <a:endParaRPr sz="10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E854991-8907-45F6-8596-4567DD33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1816" y="2724912"/>
            <a:ext cx="1600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10182B"/>
                </a:solidFill>
              </a:rPr>
              <a:t>VERIFY</a:t>
            </a:r>
            <a:endParaRPr sz="17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A46E070-FEDF-44CB-8CB5-1C25BD708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1816" y="3218688"/>
            <a:ext cx="160020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Corroborate, contradict or leave open.</a:t>
            </a:r>
            <a:endParaRPr sz="125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BCC2937-1A12-4284-BBE2-8139D410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8904" y="2971800"/>
            <a:ext cx="274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A7B2C6"/>
                </a:solidFill>
              </a:rPr>
              <a:t>→</a:t>
            </a:r>
            <a:endParaRPr sz="22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48BD6C43-78F3-407C-9EB7-94A3CFF7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656" y="2103120"/>
            <a:ext cx="1993392" cy="2423160"/>
          </a:xfrm>
          <a:prstGeom xmlns:a="http://schemas.openxmlformats.org/drawingml/2006/main" prst="roundRect">
            <a:avLst>
              <a:gd name="adj" fmla="val 3670"/>
            </a:avLst>
          </a:prstGeom>
          <a:solidFill xmlns:a="http://schemas.openxmlformats.org/drawingml/2006/main">
            <a:srgbClr val="F1FFF9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39FD5A16-F468-4850-A406-C8EC41D5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248" y="2322576"/>
            <a:ext cx="365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4F46E5"/>
                </a:solidFill>
              </a:rPr>
              <a:t>05</a:t>
            </a:r>
            <a:endParaRPr sz="10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A6F12A24-F641-494A-AB90-063DE1FA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248" y="2724912"/>
            <a:ext cx="16002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10182B"/>
                </a:solidFill>
              </a:rPr>
              <a:t>VERDICT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5E6DA66-53D6-4F84-B04E-72227921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248" y="3218688"/>
            <a:ext cx="160020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Weight what is actually established.</a:t>
            </a:r>
            <a:endParaRPr sz="12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1294DDC6-F526-4E57-8155-12BCE810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074920"/>
            <a:ext cx="100584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10182B"/>
                </a:solidFill>
              </a:rPr>
              <a:t>The refusal to advance an unsupported claim is a core product behavior.</a:t>
            </a:r>
            <a:endParaRPr sz="1900"/>
          </a:p>
        </p:txBody>
      </p:sp>
      <p:sp>
        <p:nvSpPr>
          <p:cNvPr id="30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DE114C38-A75D-4B6D-88D0-468944700079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145440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16BB8DD6-8E03-4078-8B17-68BBCEBB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AI INSIDE THE WORKFLOW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5E89605-8FE9-472A-9BD5-A4ED6AE3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AI does the reading, structuring and comparison — not the final human verification.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34E7716-3931-4319-9C55-2E60F734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Product workflow shown. The public demo uses fixed examples with no live AI or research calls.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85038436-6A7B-45CF-AAED-2323625FC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874520"/>
            <a:ext cx="5285232" cy="160020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950F221-80EE-496B-9D28-E40782B5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2112264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BAD3C26-26C0-4217-968A-835C81D5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2185416"/>
            <a:ext cx="41148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</a:rPr>
              <a:t>1</a:t>
            </a:r>
            <a:endParaRPr sz="10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0556CD0-3932-44D0-AD97-148F6CE7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2075688"/>
            <a:ext cx="41605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10182B"/>
                </a:solidFill>
              </a:rPr>
              <a:t>Search &amp; triage</a:t>
            </a:r>
            <a:endParaRPr sz="1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E04F47D-3345-4FB3-80C2-D0173DFD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2496312"/>
            <a:ext cx="4160520" cy="6949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30">
                <a:solidFill>
                  <a:srgbClr val="60708E"/>
                </a:solidFill>
              </a:rPr>
              <a:t>Build focused research tasks across identity, ownership, finance, regulation, legal, reputation and more.</a:t>
            </a:r>
            <a:endParaRPr sz="123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290B3AB-8E74-4CD0-BCC1-3527B65F1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1874520"/>
            <a:ext cx="5285232" cy="160020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15F8CC3A-1FE1-4E77-A8C4-3152DFFD8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376" y="2112264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5044C91-C59B-4D3D-AFDE-D121EFE9C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376" y="2185416"/>
            <a:ext cx="41148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</a:rPr>
              <a:t>2</a:t>
            </a:r>
            <a:endParaRPr sz="10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B6E57A4-E810-46BE-984D-1F918885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304" y="2075688"/>
            <a:ext cx="41605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10182B"/>
                </a:solidFill>
              </a:rPr>
              <a:t>Extract claims</a:t>
            </a:r>
            <a:endParaRPr sz="1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4B2EAEF-2A82-491C-8D38-EFE3A5B2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304" y="2496312"/>
            <a:ext cx="4160520" cy="6949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30">
                <a:solidFill>
                  <a:srgbClr val="60708E"/>
                </a:solidFill>
              </a:rPr>
              <a:t>Turn source material into discrete propositions with source, date and status.</a:t>
            </a:r>
            <a:endParaRPr sz="123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793B9A67-FDF5-4EBC-AA66-5681F69F7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977640"/>
            <a:ext cx="5285232" cy="160020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8F8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E3F2A18-623F-401E-9F6B-F3F027E48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4215384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148EE09-B38C-4AAE-8E51-C6F98BAE4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4288536"/>
            <a:ext cx="41148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</a:rPr>
              <a:t>3</a:t>
            </a:r>
            <a:endParaRPr sz="10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64769EC-5D77-4E51-99E5-1A4879A7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4178808"/>
            <a:ext cx="41605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10182B"/>
                </a:solidFill>
              </a:rPr>
              <a:t>Compare evidence</a:t>
            </a:r>
            <a:endParaRPr sz="17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9F2EA052-21C7-4A4E-8D87-2E38CB8B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4599432"/>
            <a:ext cx="4160520" cy="6949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30">
                <a:solidFill>
                  <a:srgbClr val="60708E"/>
                </a:solidFill>
              </a:rPr>
              <a:t>Group related claims, detect corroboration and surface contradictions.</a:t>
            </a:r>
            <a:endParaRPr sz="123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59D2DCA-CEEA-4CD5-A2A8-89C53E314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3977640"/>
            <a:ext cx="5285232" cy="160020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91D894C8-5C44-43F3-80BB-4E3F3BB7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376" y="4215384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9BB1704D-B2D3-4A39-9133-05532B864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376" y="4288536"/>
            <a:ext cx="41148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</a:rPr>
              <a:t>4</a:t>
            </a:r>
            <a:endParaRPr sz="10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2B4F802-A328-4A9E-B89A-49C73632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304" y="4178808"/>
            <a:ext cx="41605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10182B"/>
                </a:solidFill>
              </a:rPr>
              <a:t>Prioritize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A8F22F7-91FD-4E51-A2E7-88F421AA1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304" y="4599432"/>
            <a:ext cx="4160520" cy="6949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30">
                <a:solidFill>
                  <a:srgbClr val="60708E"/>
                </a:solidFill>
              </a:rPr>
              <a:t>Rank unresolved issues by materiality and confidence so the investigator knows what to check next.</a:t>
            </a:r>
            <a:endParaRPr sz="123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E530DFB5-9D19-4D15-AFB3-74D81721E9D5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971252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7E9EFCE1-9B9D-4FF8-A841-782E77193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EVIDENCE REGISTER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AAC2443-39B0-48D4-9D89-7C5607F3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Every claim has a visible state — verified, unverified or contradicted.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038AE87-73AA-4102-A9E7-5BEC468D7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The register makes the audit inspectable instead of hiding the reasoning inside a summary paragraph.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52784CA-6147-44F2-B17E-8770B837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1828800"/>
            <a:ext cx="763524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pic>
        <p:nvPicPr>
          <p:cNvPr id="3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392e86a33a4f19"/>
          <a:srcRect xmlns:a="http://schemas.openxmlformats.org/drawingml/2006/main" l="18000" t="2000" r="1342" b="2000"/>
          <a:stretch xmlns:a="http://schemas.openxmlformats.org/drawingml/2006/main"/>
        </p:blipFill>
        <p:spPr>
          <a:xfrm xmlns:a="http://schemas.openxmlformats.org/drawingml/2006/main">
            <a:off x="566928" y="1874520"/>
            <a:ext cx="7543800" cy="4160520"/>
          </a:xfrm>
          <a:prstGeom xmlns:a="http://schemas.openxmlformats.org/drawingml/2006/main" prst="rect">
            <a:avLst/>
          </a:prstGeom>
        </p:spPr>
      </p:pic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4B898BE8-1EA6-40AA-AD0A-16B392AA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1874520"/>
            <a:ext cx="3246120" cy="4160520"/>
          </a:xfrm>
          <a:prstGeom xmlns:a="http://schemas.openxmlformats.org/drawingml/2006/main" prst="roundRect">
            <a:avLst>
              <a:gd name="adj" fmla="val 22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D1B62C03-0592-44E3-B760-03F7AEBC0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148840"/>
            <a:ext cx="26517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20">
                <a:solidFill>
                  <a:srgbClr val="4F46E5"/>
                </a:solidFill>
              </a:rPr>
              <a:t>WHAT THE INVESTIGATOR SEES</a:t>
            </a:r>
            <a:endParaRPr sz="9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275E89C1-13D9-489F-858A-8D5B4905B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1576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0F44D535-C7F3-4F10-8A35-D09D185B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2651760"/>
            <a:ext cx="245059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>
                <a:solidFill>
                  <a:srgbClr val="10182B"/>
                </a:solidFill>
              </a:rPr>
              <a:t>A precise claim, not a vague paragraph.</a:t>
            </a:r>
            <a:endParaRPr sz="145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75DC5E40-AA06-492C-ADB6-1BDD1B0D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322783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8B7BF98E-B28A-40BD-AAEA-C73FF390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3163824"/>
            <a:ext cx="245059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>
                <a:solidFill>
                  <a:srgbClr val="10182B"/>
                </a:solidFill>
              </a:rPr>
              <a:t>The source and the date it reported the claim.</a:t>
            </a:r>
            <a:endParaRPr sz="145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6DCF0F29-47EC-4A1E-A36A-9D1F38B68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373989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BF8C"/>
          </a:solidFill>
          <a:ln xmlns:a="http://schemas.openxmlformats.org/drawingml/2006/main" w="12700">
            <a:solidFill>
              <a:srgbClr val="0FBF8C"/>
            </a:solidFill>
            <a:prstDash val="solid"/>
          </a:ln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E228553A-E2D5-4F1A-A504-1BB556399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3675888"/>
            <a:ext cx="245059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>
                <a:solidFill>
                  <a:srgbClr val="10182B"/>
                </a:solidFill>
              </a:rPr>
              <a:t>A status the risk engine can actually read.</a:t>
            </a:r>
            <a:endParaRPr sz="145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31CD78F3-071B-4916-9F85-F10529E2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4251960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3F5CFAF4-D92D-4DE2-9243-FBAFFC544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248" y="4187952"/>
            <a:ext cx="245059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>
                <a:solidFill>
                  <a:srgbClr val="10182B"/>
                </a:solidFill>
              </a:rPr>
              <a:t>One click to open the item and inspect it.</a:t>
            </a:r>
            <a:endParaRPr sz="1450"/>
          </a:p>
        </p:txBody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73D5BED9-2FE5-4747-966E-9E5B729E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4983480"/>
            <a:ext cx="96012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BF0"/>
          </a:solidFill>
          <a:ln xmlns:a="http://schemas.openxmlformats.org/drawingml/2006/main" w="12700">
            <a:solidFill>
              <a:srgbClr val="DDFBF0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FC3C720D-1B45-4013-AA02-E36F4C5F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5047488"/>
            <a:ext cx="86868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087F5B"/>
                </a:solidFill>
              </a:rPr>
              <a:t>verified</a:t>
            </a:r>
            <a:endParaRPr sz="900"/>
          </a:p>
        </p:txBody>
      </p:sp>
      <p:sp>
        <p:nvSpPr>
          <p:cNvPr id="19" name="Shape 16">
            <a:extLst xmlns:a="http://schemas.openxmlformats.org/drawingml/2006/main">
              <a:ext uri="{FF2B5EF4-FFF2-40B4-BE49-F238E27FC236}">
                <a16:creationId xmlns:a16="http://schemas.microsoft.com/office/drawing/2014/main" id="{AE6B993A-C160-427A-8F55-1622DAF0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0" y="4983480"/>
            <a:ext cx="109728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12700">
            <a:solidFill>
              <a:srgbClr val="FFF2CC"/>
            </a:solidFill>
            <a:prstDash val="solid"/>
          </a:ln>
        </p:spPr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6731D367-2CA4-49CE-B695-59BBE093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8360" y="5047488"/>
            <a:ext cx="100584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A35A00"/>
                </a:solidFill>
              </a:rPr>
              <a:t>unverified</a:t>
            </a:r>
            <a:endParaRPr sz="90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5F64250B-DE93-447D-82E2-FD534053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5394960"/>
            <a:ext cx="123444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4E4"/>
          </a:solidFill>
          <a:ln xmlns:a="http://schemas.openxmlformats.org/drawingml/2006/main" w="12700">
            <a:solidFill>
              <a:srgbClr val="FFE4E4"/>
            </a:solidFill>
            <a:prstDash val="solid"/>
          </a:ln>
        </p:spPr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653A225D-1448-418D-B46F-67D598064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5458968"/>
            <a:ext cx="114300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B42318"/>
                </a:solidFill>
              </a:rPr>
              <a:t>contradicted</a:t>
            </a:r>
            <a:endParaRPr sz="90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ED38BC09-5C5A-4E91-9D23-655F4A753E3D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708051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2A4D470B-9032-4FE3-B64F-558975320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CONTRADICTION DETECTION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14AF7E0-583B-486B-9EF1-FB10B124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The red flag sits on the gap — not on the person.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043F6D2-43D9-4924-8969-DDD01F4C7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AI compares related claims and highlights where the record does not reconcile. The investigator decides what the discrepancy means.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7754287C-CCCC-4C96-8F06-78A4921D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1801368"/>
            <a:ext cx="7178040" cy="4297680"/>
          </a:xfrm>
          <a:prstGeom xmlns:a="http://schemas.openxmlformats.org/drawingml/2006/main" prst="roundRect">
            <a:avLst>
              <a:gd name="adj" fmla="val 17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pic>
        <p:nvPicPr>
          <p:cNvPr id="3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ae68b1d69344f8"/>
          <a:srcRect xmlns:a="http://schemas.openxmlformats.org/drawingml/2006/main" l="20000" t="3000" r="8555" b="5000"/>
          <a:stretch xmlns:a="http://schemas.openxmlformats.org/drawingml/2006/main"/>
        </p:blipFill>
        <p:spPr>
          <a:xfrm xmlns:a="http://schemas.openxmlformats.org/drawingml/2006/main">
            <a:off x="658368" y="1847088"/>
            <a:ext cx="7086600" cy="4206240"/>
          </a:xfrm>
          <a:prstGeom xmlns:a="http://schemas.openxmlformats.org/drawingml/2006/main" prst="rect">
            <a:avLst/>
          </a:prstGeom>
        </p:spPr>
      </p:pic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0BF725F8-8B10-4CD5-A0BC-27F9DE00E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08" y="1847088"/>
            <a:ext cx="3474720" cy="420624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9F9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AC2A0E86-85AD-4025-95E0-F81C78646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2148840"/>
            <a:ext cx="141732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7E7"/>
          </a:solidFill>
          <a:ln xmlns:a="http://schemas.openxmlformats.org/drawingml/2006/main" w="12700">
            <a:solidFill>
              <a:srgbClr val="FFE7E7"/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F4EB3ED7-C3EF-4583-8901-33535162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2212848"/>
            <a:ext cx="132588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EF4444"/>
                </a:solidFill>
              </a:rPr>
              <a:t>CONTRADICTED</a:t>
            </a:r>
            <a:endParaRPr sz="9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7548655A-65B5-4EA0-BECD-618CF66AD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2670048"/>
            <a:ext cx="26517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10182B"/>
                </a:solidFill>
              </a:rPr>
              <a:t>Funding amount raised</a:t>
            </a:r>
            <a:endParaRPr sz="19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F32FD2FC-08F5-48E4-AA87-8DE2457FA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3108960"/>
            <a:ext cx="269748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60708E"/>
                </a:solidFill>
              </a:rPr>
              <a:t>The presentation states a higher amount than the transaction schedule.</a:t>
            </a:r>
            <a:endParaRPr sz="14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CF28E87-6BF6-43F9-BEAD-14046D52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4160520"/>
            <a:ext cx="25603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0182B"/>
                </a:solidFill>
              </a:rPr>
              <a:t>Why this matters</a:t>
            </a:r>
            <a:endParaRPr sz="120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D27989F9-CE56-4542-91DA-FCD4C7F5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459028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997657CE-5D54-4481-ABB3-2A4D38B8C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4526280"/>
            <a:ext cx="249631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0182B"/>
                </a:solidFill>
              </a:rPr>
              <a:t>No accusation is inferred.</a:t>
            </a:r>
            <a:endParaRPr sz="130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CD888CB7-EBE9-409B-895B-8CBCBD1C8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510235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D7698FA9-DCDB-487B-B8DB-1E759ABEF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5038344"/>
            <a:ext cx="249631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0182B"/>
                </a:solidFill>
              </a:rPr>
              <a:t>The discrepancy remains visible.</a:t>
            </a:r>
            <a:endParaRPr sz="1300"/>
          </a:p>
        </p:txBody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42E29F95-C5F8-4C93-9E94-0CB64765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561441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312F5616-46C1-4417-B61F-0BDAC5C93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5550408"/>
            <a:ext cx="249631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10182B"/>
                </a:solidFill>
              </a:rPr>
              <a:t>The next action is to resolve it with a primary or independent source.</a:t>
            </a:r>
            <a:endParaRPr sz="130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43F56D58-9A4B-421D-A1DB-470E2BB86CA1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899159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CB2DC5C5-7B00-4108-944E-AE9C1E77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INVESTIGATION COVERAGE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A1BFA2F4-CC5B-4AF3-B8F7-6BC0F17D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Research is systematic — and incomplete work stays visible.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28275E7-4C84-484C-BA8E-FF162ED0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The phase tracker shows what has been researched without pretending that “complete research” means “cleared”.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578F2B2-0D4B-4F89-B52F-E4DB949B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1783080"/>
            <a:ext cx="1097280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pic>
        <p:nvPicPr>
          <p:cNvPr id="3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4043ab44674476"/>
          <a:srcRect xmlns:a="http://schemas.openxmlformats.org/drawingml/2006/main" l="18000" t="0" r="-35892" b="2000"/>
          <a:stretch xmlns:a="http://schemas.openxmlformats.org/drawingml/2006/main"/>
        </p:blipFill>
        <p:spPr>
          <a:xfrm xmlns:a="http://schemas.openxmlformats.org/drawingml/2006/main">
            <a:off x="658368" y="1828800"/>
            <a:ext cx="10881360" cy="4160520"/>
          </a:xfrm>
          <a:prstGeom xmlns:a="http://schemas.openxmlformats.org/drawingml/2006/main" prst="rect">
            <a:avLst/>
          </a:prstGeom>
        </p:spPr>
      </p:pic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F542CF81-1899-4411-A2E0-C65513CB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029968"/>
            <a:ext cx="150876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12700">
            <a:solidFill>
              <a:srgbClr val="FFF2CC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83721FAC-6C41-4740-97EC-81F29758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0" y="2093976"/>
            <a:ext cx="141732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A35A00"/>
                </a:solidFill>
              </a:rPr>
              <a:t>7 / 10 RESEARCHED</a:t>
            </a:r>
            <a:endParaRPr sz="90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41FD5ADC-92C7-4DB5-A4B8-817415926A62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819733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23E32812-4387-4DC6-ACD3-60DBBEDD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PRIORITY QUEUE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1C8FE1C-BD26-4219-B071-CAAC7E85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The system tells you what to investigate next.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5C7E69B-C998-4EF5-9798-2BF44B7F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Instead of drowning in dozens of findings, the command center surfaces the highest-value unresolved issue and the action most likely to close it.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89958D2-A5B0-49E9-865E-8A5A49719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1783080"/>
            <a:ext cx="7360920" cy="4315968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pic>
        <p:nvPicPr>
          <p:cNvPr id="3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28a9e79fbe4884"/>
          <a:srcRect xmlns:a="http://schemas.openxmlformats.org/drawingml/2006/main" l="20000" t="18000" r="17870" b="4000"/>
          <a:stretch xmlns:a="http://schemas.openxmlformats.org/drawingml/2006/main"/>
        </p:blipFill>
        <p:spPr>
          <a:xfrm xmlns:a="http://schemas.openxmlformats.org/drawingml/2006/main">
            <a:off x="658368" y="1828800"/>
            <a:ext cx="7269480" cy="4224528"/>
          </a:xfrm>
          <a:prstGeom xmlns:a="http://schemas.openxmlformats.org/drawingml/2006/main" prst="rect">
            <a:avLst/>
          </a:prstGeom>
        </p:spPr>
      </p:pic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8803A0A0-3695-4CAA-975A-7B55AE2DA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828800"/>
            <a:ext cx="3291840" cy="4224528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1A8EC439-89A7-4D35-90C8-0C3201318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2121408"/>
            <a:ext cx="25603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20">
                <a:solidFill>
                  <a:srgbClr val="4F46E5"/>
                </a:solidFill>
              </a:rPr>
              <a:t>FROM FINDING TO ACTION</a:t>
            </a:r>
            <a:endParaRPr sz="9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FF1E9A13-3B5B-4CC0-8CCB-079BB0D2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2606040"/>
            <a:ext cx="2560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 b="1">
                <a:solidFill>
                  <a:srgbClr val="10182B"/>
                </a:solidFill>
              </a:rPr>
              <a:t>Funding amount raised</a:t>
            </a:r>
            <a:endParaRPr sz="20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717D72CE-7818-4C7F-8545-2992929A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3108960"/>
            <a:ext cx="114300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7E7"/>
          </a:solidFill>
          <a:ln xmlns:a="http://schemas.openxmlformats.org/drawingml/2006/main" w="12700">
            <a:solidFill>
              <a:srgbClr val="FFE7E7"/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A846626B-382A-44B3-887A-64A9D3AE0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3172968"/>
            <a:ext cx="105156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EF4444"/>
                </a:solidFill>
              </a:rPr>
              <a:t>Priority 100</a:t>
            </a:r>
            <a:endParaRPr sz="9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EAF6166A-8F87-4050-B3F5-1AAF00321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3703320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9A4D00"/>
                </a:solidFill>
              </a:rPr>
              <a:t>Recommended next action</a:t>
            </a:r>
            <a:endParaRPr sz="110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D808D99E-F9A9-40DE-84A5-6A3CE4B90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041648"/>
            <a:ext cx="251460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0182B"/>
                </a:solidFill>
              </a:rPr>
              <a:t>Resolve the contradiction using a primary or independent authoritative source.</a:t>
            </a:r>
            <a:endParaRPr sz="150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C58E8D46-0DDA-4245-82B7-58D29A7E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5257800"/>
            <a:ext cx="251460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This is where AI becomes useful: not by “deciding”, but by focusing human attention.</a:t>
            </a:r>
            <a:endParaRPr sz="125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0E5CA41C-7887-4673-80FA-92A6BB1184B6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903934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DAB4BA69-B076-47DD-9579-E966F3475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GUIDED INVESTIGATION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4A48F28-60AB-4A8D-B440-7BCFB60F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Built so a non-expert can follow the workflow.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1005C76-3592-4574-8BCF-E05FE8C5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Every screen explains what to read, what to do next and where the investigator should focus.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6DD888B6-08BF-4791-95DA-9E2C85F14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83080"/>
            <a:ext cx="7818120" cy="4343400"/>
          </a:xfrm>
          <a:prstGeom xmlns:a="http://schemas.openxmlformats.org/drawingml/2006/main" prst="roundRect">
            <a:avLst>
              <a:gd name="adj" fmla="val 168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pic>
        <p:nvPicPr>
          <p:cNvPr id="3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3d0bf14b224982"/>
          <a:srcRect xmlns:a="http://schemas.openxmlformats.org/drawingml/2006/main" l="0" t="0" r="11670" b="0"/>
          <a:stretch xmlns:a="http://schemas.openxmlformats.org/drawingml/2006/main"/>
        </p:blipFill>
        <p:spPr>
          <a:xfrm xmlns:a="http://schemas.openxmlformats.org/drawingml/2006/main">
            <a:off x="640080" y="1828800"/>
            <a:ext cx="7726680" cy="4251960"/>
          </a:xfrm>
          <a:prstGeom xmlns:a="http://schemas.openxmlformats.org/drawingml/2006/main" prst="rect">
            <a:avLst/>
          </a:prstGeom>
        </p:spPr>
      </p:pic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1BDF88C2-F4CC-4147-8762-CB9CB670F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1828800"/>
            <a:ext cx="2880360" cy="4251960"/>
          </a:xfrm>
          <a:prstGeom xmlns:a="http://schemas.openxmlformats.org/drawingml/2006/main" prst="roundRect">
            <a:avLst>
              <a:gd name="adj" fmla="val 2540"/>
            </a:avLst>
          </a:prstGeom>
          <a:solidFill xmlns:a="http://schemas.openxmlformats.org/drawingml/2006/main">
            <a:srgbClr val="F3F2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C4E04533-596B-4111-B2AF-499305A2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121408"/>
            <a:ext cx="23317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20">
                <a:solidFill>
                  <a:srgbClr val="4F46E5"/>
                </a:solidFill>
              </a:rPr>
              <a:t>WHY GUIDED HELP MATTERS</a:t>
            </a:r>
            <a:endParaRPr sz="9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5447F44D-DEB3-401F-A99B-D1EE5CC7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71576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4C245514-9643-4284-AC29-9B051F693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6568" y="2651760"/>
            <a:ext cx="213055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>
                <a:solidFill>
                  <a:srgbClr val="10182B"/>
                </a:solidFill>
              </a:rPr>
              <a:t>Reduces training time.</a:t>
            </a:r>
            <a:endParaRPr sz="145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F739D387-676A-4BBB-B066-0DB89302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22783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B2737B66-D773-4975-BEC3-64106E175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6568" y="3163824"/>
            <a:ext cx="213055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>
                <a:solidFill>
                  <a:srgbClr val="10182B"/>
                </a:solidFill>
              </a:rPr>
              <a:t>Keeps the audit in the right sequence.</a:t>
            </a:r>
            <a:endParaRPr sz="145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8BD354E4-C394-4354-94C4-5FCB9B446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73989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B291E3DE-C896-488F-92A7-14287AD38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6568" y="3675888"/>
            <a:ext cx="213055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>
                <a:solidFill>
                  <a:srgbClr val="10182B"/>
                </a:solidFill>
              </a:rPr>
              <a:t>Makes “what next?” explicit.</a:t>
            </a:r>
            <a:endParaRPr sz="145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8E109F0A-FAC9-436A-8377-70F7B592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251960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BF8C"/>
          </a:solidFill>
          <a:ln xmlns:a="http://schemas.openxmlformats.org/drawingml/2006/main" w="12700">
            <a:solidFill>
              <a:srgbClr val="0FBF8C"/>
            </a:solidFill>
            <a:prstDash val="solid"/>
          </a:ln>
        </p:spPr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FF9673FD-CC9F-43D2-AD92-EDB31A5CA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6568" y="4187952"/>
            <a:ext cx="213055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>
                <a:solidFill>
                  <a:srgbClr val="10182B"/>
                </a:solidFill>
              </a:rPr>
              <a:t>Helps users distinguish research, evidence and verification.</a:t>
            </a:r>
            <a:endParaRPr sz="145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94C3D6D6-6D20-45E5-AB5D-10975EA6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029200"/>
            <a:ext cx="22860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b="1">
                <a:solidFill>
                  <a:srgbClr val="10182B"/>
                </a:solidFill>
              </a:rPr>
              <a:t>A serious workflow should be easy to follow without making the reasoning simplistic.</a:t>
            </a:r>
            <a:endParaRPr sz="135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168FF413-DF6F-476C-A293-3012AD7C44B4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496895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22410FD1-E0BE-408B-9842-5AC5C6FF0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DYNAMIC VERDICT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D2DD1C1-A03F-41B2-8A5D-307FA7F7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Risk moves as evidence firms up.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D7F95AF-B1D9-4994-A21B-2BA0EFF7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Earlier application example shown. In the public walkthrough, evidence status changes update an illustrative score.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999DB906-262F-4715-AA6A-C2CD1DFA1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1783080"/>
            <a:ext cx="7132320" cy="4315968"/>
          </a:xfrm>
          <a:prstGeom xmlns:a="http://schemas.openxmlformats.org/drawingml/2006/main" prst="roundRect">
            <a:avLst>
              <a:gd name="adj" fmla="val 16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pic>
        <p:nvPicPr>
          <p:cNvPr id="3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88380e6f2412f"/>
          <a:srcRect xmlns:a="http://schemas.openxmlformats.org/drawingml/2006/main" l="20000" t="2000" r="2960" b="3000"/>
          <a:stretch xmlns:a="http://schemas.openxmlformats.org/drawingml/2006/main"/>
        </p:blipFill>
        <p:spPr>
          <a:xfrm xmlns:a="http://schemas.openxmlformats.org/drawingml/2006/main">
            <a:off x="658368" y="1828800"/>
            <a:ext cx="7040880" cy="4224528"/>
          </a:xfrm>
          <a:prstGeom xmlns:a="http://schemas.openxmlformats.org/drawingml/2006/main" prst="rect">
            <a:avLst/>
          </a:prstGeom>
        </p:spPr>
      </p:pic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7E1877C0-C416-434A-B5A6-ADEEF11A9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828800"/>
            <a:ext cx="3520440" cy="4224528"/>
          </a:xfrm>
          <a:prstGeom xmlns:a="http://schemas.openxmlformats.org/drawingml/2006/main" prst="roundRect">
            <a:avLst>
              <a:gd name="adj" fmla="val 2078"/>
            </a:avLst>
          </a:prstGeom>
          <a:solidFill xmlns:a="http://schemas.openxmlformats.org/drawingml/2006/main">
            <a:srgbClr val="FFFDF5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057ABBA3-F251-4F83-990E-17530DDB2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148840"/>
            <a:ext cx="1783080" cy="292608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12700">
            <a:solidFill>
              <a:srgbClr val="FFF2CC"/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D9BABA80-95D2-42D8-B26A-416A9140C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8472" y="2212848"/>
            <a:ext cx="169164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9A4D00"/>
                </a:solidFill>
              </a:rPr>
              <a:t>DEAL WITH CONDITIONS</a:t>
            </a:r>
            <a:endParaRPr sz="9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AC44525-8A4A-45CA-86CE-7F4A0966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697480"/>
            <a:ext cx="21945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10182B"/>
                </a:solidFill>
              </a:rPr>
              <a:t>48 / 100</a:t>
            </a:r>
            <a:endParaRPr sz="32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B6522D93-1DDD-4E58-BE47-4916349B2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3246120"/>
            <a:ext cx="2468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60708E"/>
                </a:solidFill>
              </a:rPr>
              <a:t>Evidence-weighted risk</a:t>
            </a:r>
            <a:endParaRPr sz="120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22E9D65D-3C08-4136-B68E-5250A73F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3858768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94EA033B-094D-48C1-9350-6E4A66B20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3794760"/>
            <a:ext cx="245059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10182B"/>
                </a:solidFill>
              </a:rPr>
              <a:t>Verified findings carry more weight.</a:t>
            </a:r>
            <a:endParaRPr sz="135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BC71AD17-7B99-48BD-8C27-609AAB08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4370832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90045AF6-6796-46BD-AA78-135CFBE07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306824"/>
            <a:ext cx="245059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10182B"/>
                </a:solidFill>
              </a:rPr>
              <a:t>Unverified items are discounted, not ignored.</a:t>
            </a:r>
            <a:endParaRPr sz="135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5733288C-7A73-4C7D-944A-387A51DE1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4882896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255E5681-FDDA-4941-B619-15A06C6B0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818888"/>
            <a:ext cx="245059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10182B"/>
                </a:solidFill>
              </a:rPr>
              <a:t>Contradictions stay visible until resolved.</a:t>
            </a:r>
            <a:endParaRPr sz="1350"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2EA7EA5E-4193-483E-A098-B5931E4B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5394960"/>
            <a:ext cx="100584" cy="100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46E5"/>
          </a:solidFill>
          <a:ln xmlns:a="http://schemas.openxmlformats.org/drawingml/2006/main" w="12700">
            <a:solidFill>
              <a:srgbClr val="4F46E5"/>
            </a:solidFill>
            <a:prstDash val="solid"/>
          </a:ln>
        </p:spPr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32676082-8210-469D-8F8D-262685220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5330952"/>
            <a:ext cx="245059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10182B"/>
                </a:solidFill>
              </a:rPr>
              <a:t>Volume alone should not inflate risk.</a:t>
            </a:r>
            <a:endParaRPr sz="135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3D536F6A-9B6A-4CCE-90E4-F09770044C03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503469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2D224B8-FF74-467F-920B-59564A509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TRUST IS A PRODUCT FEATURE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9C562F2-3952-4368-B921-BF86FCE0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The system is designed to resist confident fiction.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78B0A70-C644-49E9-9A60-65E856D3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These design principles keep sources visible and distinguish machine assessment from human verification.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98B175E-5E9A-4DE7-B3E9-A68D102C5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874520"/>
            <a:ext cx="10881360" cy="594360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5493780-33E2-4046-9774-8A4C4DA48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2039112"/>
            <a:ext cx="20574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0182B"/>
                </a:solidFill>
              </a:rPr>
              <a:t>No invented source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2A54F29-BDF2-4C3A-9AD6-9C1763E8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2011680"/>
            <a:ext cx="8001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If a claim cannot be bound to a real retrieved source, it should not surface as evidence.</a:t>
            </a:r>
            <a:endParaRPr sz="125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051D3CDB-2212-4D86-A57D-C57B1923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633472"/>
            <a:ext cx="10881360" cy="594360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82BA6FC-F230-42E6-AA0F-88ABB3C36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2798064"/>
            <a:ext cx="20574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0182B"/>
                </a:solidFill>
              </a:rPr>
              <a:t>No guessed date</a:t>
            </a:r>
            <a:endParaRPr sz="14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F120E63D-BCEE-4DD8-8EFE-C290D3A63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2770632"/>
            <a:ext cx="8001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If the source does not state a date, the system should say so.</a:t>
            </a:r>
            <a:endParaRPr sz="12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E2C0C0D4-D58B-4273-B32F-63001E39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392424"/>
            <a:ext cx="10881360" cy="594360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C8BD5D0-71CE-4ECF-BCC8-57835CA5D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3557016"/>
            <a:ext cx="20574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0182B"/>
                </a:solidFill>
              </a:rPr>
              <a:t>No false verification</a:t>
            </a:r>
            <a:endParaRPr sz="14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54C3507-A5C1-4F06-BBC3-6359FFA81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3529584"/>
            <a:ext cx="8001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Machine-assessed is not investigator-verified.</a:t>
            </a:r>
            <a:endParaRPr sz="12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B33AC4BB-79E6-4638-8D8C-EC1F251F3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151376"/>
            <a:ext cx="10881360" cy="594360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05B0164-E438-4C05-B43C-CA8B34EE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4315968"/>
            <a:ext cx="20574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0182B"/>
                </a:solidFill>
              </a:rPr>
              <a:t>No silent deletion</a:t>
            </a:r>
            <a:endParaRPr sz="14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AAE8E10-8C9F-4899-A098-A00ED7BFD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4288536"/>
            <a:ext cx="8001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Potential duplicates are flagged; material findings remain inspectable.</a:t>
            </a:r>
            <a:endParaRPr sz="12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983818DC-26A6-445C-BB4F-426AEC0D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910328"/>
            <a:ext cx="10881360" cy="594360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EEF2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6C059FEC-5349-40AA-8AEE-5819BFA2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5074920"/>
            <a:ext cx="20574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4F46E5"/>
                </a:solidFill>
              </a:rPr>
              <a:t>No certainty theater</a:t>
            </a:r>
            <a:endParaRPr sz="14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0E01DE9-DDEA-4526-B1DC-BB200C75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4680" y="5047488"/>
            <a:ext cx="80010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60708E"/>
                </a:solidFill>
              </a:rPr>
              <a:t>“The first pass. Not the last word.”</a:t>
            </a:r>
            <a:endParaRPr sz="125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1DC87A90-9E67-4EEB-AE1C-4A518AAC15F5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799699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EA4BBFBF-D864-45DE-9177-353045C7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51206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50">
                <a:solidFill>
                  <a:srgbClr val="4F46E5"/>
                </a:solidFill>
              </a:rPr>
              <a:t>WHERE IT FITS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7CA5C22-C0FC-430A-99F1-8446C811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8368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82B"/>
                </a:solidFill>
              </a:rPr>
              <a:t>A disciplined first pass before the expensive last mile.</a:t>
            </a:r>
            <a:endParaRPr sz="28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C42FEFF-5D5F-4EE7-98B2-F879DFC4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43584"/>
            <a:ext cx="108813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60708E"/>
                </a:solidFill>
              </a:rPr>
              <a:t>Use it when the cost of being wrong is high — and before you decide whether a specialist diligence firm is justified.</a:t>
            </a:r>
            <a:endParaRPr sz="135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0BFBEA66-C32C-414B-B307-6352A3B6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920240"/>
            <a:ext cx="3383280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C5AE1F4-3A4F-40FF-AA15-80D9AA5F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121408"/>
            <a:ext cx="27432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10">
                <a:solidFill>
                  <a:srgbClr val="4F46E5"/>
                </a:solidFill>
              </a:rPr>
              <a:t>INVEST</a:t>
            </a:r>
            <a:endParaRPr sz="10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0046F63-5552-4CA0-844B-E6326AA5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51460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0182B"/>
                </a:solidFill>
              </a:rPr>
              <a:t>Founder / fund / target diligence</a:t>
            </a:r>
            <a:endParaRPr sz="16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87233CE7-F60B-42D5-80E3-A0C699B9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1920240"/>
            <a:ext cx="3383280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D99DE2E-12CD-4FE9-AE7E-3CEA1782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2121408"/>
            <a:ext cx="27432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10">
                <a:solidFill>
                  <a:srgbClr val="4F46E5"/>
                </a:solidFill>
              </a:rPr>
              <a:t>PARTNER</a:t>
            </a:r>
            <a:endParaRPr sz="10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C1B55EC-B8BD-4B47-A6BA-68E9C305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251460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0182B"/>
                </a:solidFill>
              </a:rPr>
              <a:t>Co-founder, JV or strategic partner</a:t>
            </a:r>
            <a:endParaRPr sz="16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15CE0D3D-7C30-4B75-9C4A-816E8E577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9872" y="1920240"/>
            <a:ext cx="3383280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0127035-7A76-4C00-A4FC-354937DE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0184" y="2121408"/>
            <a:ext cx="27432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10">
                <a:solidFill>
                  <a:srgbClr val="4F46E5"/>
                </a:solidFill>
              </a:rPr>
              <a:t>SIGN</a:t>
            </a:r>
            <a:endParaRPr sz="10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7724124-A87F-4743-8016-EC4BFCC94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0184" y="251460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0182B"/>
                </a:solidFill>
              </a:rPr>
              <a:t>Vendor, counterparty or acquisition target</a:t>
            </a:r>
            <a:endParaRPr sz="16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BA880588-8B31-4468-9CFD-CF354E0A1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520440"/>
            <a:ext cx="3383280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F3F2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D6644F2-2381-46C4-BF80-E41E67D1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21608"/>
            <a:ext cx="27432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10">
                <a:solidFill>
                  <a:srgbClr val="4F46E5"/>
                </a:solidFill>
              </a:rPr>
              <a:t>ACCEPT MONEY</a:t>
            </a:r>
            <a:endParaRPr sz="10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C5821E70-9111-4425-8B4E-3EBAC0FB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11480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0182B"/>
                </a:solidFill>
              </a:rPr>
              <a:t>Investor / funder background</a:t>
            </a:r>
            <a:endParaRPr sz="16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E828B6D-64CD-45A0-B154-CB628848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3520440"/>
            <a:ext cx="3383280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68BF9456-090C-4F88-AF3E-624273F3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3721608"/>
            <a:ext cx="27432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10">
                <a:solidFill>
                  <a:srgbClr val="4F46E5"/>
                </a:solidFill>
              </a:rPr>
              <a:t>LEND YOUR NAME</a:t>
            </a:r>
            <a:endParaRPr sz="10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FCCC8C2-6406-44BD-A26F-BE32462E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411480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0182B"/>
                </a:solidFill>
              </a:rPr>
              <a:t>Board, advisor or endorsement</a:t>
            </a:r>
            <a:endParaRPr sz="16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F9B43E0B-AE51-4E48-8444-C988CE85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9872" y="3520440"/>
            <a:ext cx="3383280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8E0EC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E7917E2-8E51-4F95-8EDE-80E951BD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0184" y="3721608"/>
            <a:ext cx="27432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10">
                <a:solidFill>
                  <a:srgbClr val="4F46E5"/>
                </a:solidFill>
              </a:rPr>
              <a:t>RENEW</a:t>
            </a:r>
            <a:endParaRPr sz="10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8D26A942-42D0-4846-8879-ED7BB71E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0184" y="411480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0182B"/>
                </a:solidFill>
              </a:rPr>
              <a:t>Re-screen an existing relationship</a:t>
            </a:r>
            <a:endParaRPr sz="16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E041CE12-2559-47FE-8A34-A5775349B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5321808"/>
            <a:ext cx="102412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10182B"/>
                </a:solidFill>
              </a:rPr>
              <a:t>Not a replacement for professional due diligence. A better way to know when you need it — and what to ask when you do.</a:t>
            </a:r>
            <a:endParaRPr sz="180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BF496790-959A-4FDC-B591-4300359697B4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1299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5849627-D1B6-4CED-971A-29F60ED53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26"/>
          </a:solidFill>
          <a:ln xmlns:a="http://schemas.openxmlformats.org/drawingml/2006/main" w="12700">
            <a:solidFill>
              <a:srgbClr val="071126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26A1EB7-612A-4EE2-BC74-C628A739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3840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200">
                <a:solidFill>
                  <a:srgbClr val="8EA1C7"/>
                </a:solidFill>
              </a:rPr>
              <a:t>FORENSIC AUDIT AI</a:t>
            </a:r>
            <a:endParaRPr sz="10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2731FDF-C5E7-4B70-B915-F0191EAB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17320"/>
            <a:ext cx="7589520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FFFFFF"/>
                </a:solidFill>
              </a:rPr>
              <a:t>It never pretends to be</a:t>
            </a:r>
            <a:endParaRPr sz="3400"/>
          </a:p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FFFFFF"/>
                </a:solidFill>
              </a:rPr>
              <a:t>more certain than it is.</a:t>
            </a:r>
            <a:endParaRPr sz="3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5F551F4-364A-43BC-A920-4D41ADC0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154680"/>
            <a:ext cx="59436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C8D3EA"/>
                </a:solidFill>
              </a:rPr>
              <a:t>The first pass. Not the last word.</a:t>
            </a:r>
            <a:endParaRPr sz="20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44CAF87-4034-406C-9596-B22CE76AA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840480"/>
            <a:ext cx="67665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FFFFFF"/>
                </a:solidFill>
              </a:rPr>
              <a:t>Explore the fictional walkthrough at forensic.dmailabs.ai</a:t>
            </a:r>
            <a:endParaRPr sz="21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D21E5C0-B59C-4F1D-BE67-056C00A7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4709160"/>
            <a:ext cx="47548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36582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55CCA1E-6C0E-4AA3-BAC4-5F7CC7C9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074920"/>
            <a:ext cx="20116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50">
                <a:solidFill>
                  <a:srgbClr val="9FB0D1"/>
                </a:solidFill>
              </a:rPr>
              <a:t>DM AI LABS</a:t>
            </a:r>
            <a:endParaRPr sz="1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87C9BD9-57B9-4B5E-82F1-181CF9C83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486400"/>
            <a:ext cx="36576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C8D3EA"/>
                </a:solidFill>
              </a:rPr>
              <a:t>Product concept • Fictional examples</a:t>
            </a:r>
            <a:endParaRPr sz="1300"/>
          </a:p>
        </p:txBody>
      </p:sp>
      <p:sp>
        <p:nvSpPr>
          <p:cNvPr id="25" name="Slide Number Placeholder 0">
            <a:extLst xmlns:a="http://schemas.openxmlformats.org/drawingml/2006/main">
              <a:ext uri="{FF2B5EF4-FFF2-40B4-BE49-F238E27FC236}">
                <a16:creationId xmlns:a16="http://schemas.microsoft.com/office/drawing/2014/main" id="{BF62417E-3CBE-4F99-9EEF-4DDDB43CDAA9}"/>
              </a:ext>
            </a:extLst>
          </p:cNvPr>
          <p:cNvSpPr>
            <a:spLocks xmlns:a="http://schemas.openxmlformats.org/drawingml/2006/main" noGrp="1"/>
          </p:cNvSpPr>
          <p:nvPr>
            <p:ph type="sldNum" idx="4294967295"/>
          </p:nvPr>
        </p:nvSpPr>
        <p:spPr>
          <a:xfrm xmlns:a="http://schemas.openxmlformats.org/drawingml/2006/main">
            <a:off x="11722608" y="6501384"/>
            <a:ext cx="228600" cy="18288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ctr"/>
          <a:lstStyle xmlns:a="http://schemas.openxmlformats.org/drawingml/2006/main">
            <a:lvl1pPr>
              <a:buNone/>
              <a:defRPr sz="800">
                <a:solidFill>
                  <a:srgbClr val="8793AA"/>
                </a:solidFill>
              </a:defRPr>
            </a:lvl1pPr>
          </a:lstStyle>
          <a:p xmlns:a="http://schemas.openxmlformats.org/drawingml/2006/main">
            <a:pPr algn="r">
              <a:buNone/>
            </a:pPr>
            <a:fld id="{F7021451-1387-4CA6-816F-3879F97B5CBC}" type="slidenum">
              <a:rPr b="0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52810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2026-09-05T10:16:25.9510000Z</dcterms:created>
  <dcterms:modified xsi:type="dcterms:W3CDTF">2026-09-05T10:16:25.9510000Z</dcterms:modified>
</coreProperties>
</file>