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ee096b386b54e03" /><Relationship Type="http://schemas.openxmlformats.org/officeDocument/2006/relationships/extended-properties" Target="/docProps/app.xml" Id="Re8dd3c5e96984492" /><Relationship Type="http://schemas.openxmlformats.org/officeDocument/2006/relationships/officeDocument" Target="/ppt/presentation.xml" Id="Rd611995c210848dd" /></Relationships>
</file>

<file path=ppt/presentation.xml><?xml version="1.0" encoding="utf-8"?>
<p:presentation xmlns:p="http://schemas.openxmlformats.org/presentationml/2006/main">
  <p:sldMasterIdLst>
    <p:sldMasterId xmlns:r="http://schemas.openxmlformats.org/officeDocument/2006/relationships" id="2147483648" r:id="R767ea076033844eb"/>
  </p:sldMasterIdLst>
  <p:notesMasterIdLst>
    <p:notesMasterId xmlns:r="http://schemas.openxmlformats.org/officeDocument/2006/relationships" r:id="R7804eebf906846f6"/>
  </p:notesMasterIdLst>
  <p:sldIdLst>
    <p:sldId xmlns:r="http://schemas.openxmlformats.org/officeDocument/2006/relationships" id="256" r:id="R07501d2c6d404f82"/>
    <p:sldId xmlns:r="http://schemas.openxmlformats.org/officeDocument/2006/relationships" id="257" r:id="Rbf41843c52f14409"/>
    <p:sldId xmlns:r="http://schemas.openxmlformats.org/officeDocument/2006/relationships" id="258" r:id="R3cd1de30a6f748fc"/>
    <p:sldId xmlns:r="http://schemas.openxmlformats.org/officeDocument/2006/relationships" id="259" r:id="R01dbd45637a943c4"/>
    <p:sldId xmlns:r="http://schemas.openxmlformats.org/officeDocument/2006/relationships" id="260" r:id="R1499d613942b4cc4"/>
    <p:sldId xmlns:r="http://schemas.openxmlformats.org/officeDocument/2006/relationships" id="261" r:id="R266677c260764e00"/>
    <p:sldId xmlns:r="http://schemas.openxmlformats.org/officeDocument/2006/relationships" id="262" r:id="R6afbbe0df36b42a7"/>
    <p:sldId xmlns:r="http://schemas.openxmlformats.org/officeDocument/2006/relationships" id="263" r:id="R9439b17126d448b1"/>
    <p:sldId xmlns:r="http://schemas.openxmlformats.org/officeDocument/2006/relationships" id="264" r:id="Ree418c9bcaa74457"/>
    <p:sldId xmlns:r="http://schemas.openxmlformats.org/officeDocument/2006/relationships" id="265" r:id="R74e62bcdee42448e"/>
    <p:sldId xmlns:r="http://schemas.openxmlformats.org/officeDocument/2006/relationships" id="266" r:id="R0cc0d19a95ee4134"/>
    <p:sldId xmlns:r="http://schemas.openxmlformats.org/officeDocument/2006/relationships" id="267" r:id="R757bad82bdb941c8"/>
    <p:sldId xmlns:r="http://schemas.openxmlformats.org/officeDocument/2006/relationships" id="268" r:id="R1de152f67ee8440f"/>
    <p:sldId xmlns:r="http://schemas.openxmlformats.org/officeDocument/2006/relationships" id="269" r:id="Rc60ce1bf6f0b427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06ac0b18bbd4ba9" /><Relationship Type="http://schemas.openxmlformats.org/officeDocument/2006/relationships/slideMaster" Target="/ppt/slideMasters/slideMaster1.xml" Id="R767ea076033844eb" /><Relationship Type="http://schemas.openxmlformats.org/officeDocument/2006/relationships/notesMaster" Target="/ppt/notesMasters/notesMaster1.xml" Id="R7804eebf906846f6" /><Relationship Type="http://schemas.openxmlformats.org/officeDocument/2006/relationships/presProps" Target="/ppt/presProps.xml" Id="R78d6aa294e3f454c" /><Relationship Type="http://schemas.openxmlformats.org/officeDocument/2006/relationships/tableStyles" Target="/ppt/tableStyles.xml" Id="R5ab12e8ce96440ba" /><Relationship Type="http://schemas.openxmlformats.org/officeDocument/2006/relationships/slide" Target="/ppt/slides/slide1.xml" Id="R07501d2c6d404f82" /><Relationship Type="http://schemas.openxmlformats.org/officeDocument/2006/relationships/slide" Target="/ppt/slides/slide2.xml" Id="Rbf41843c52f14409" /><Relationship Type="http://schemas.openxmlformats.org/officeDocument/2006/relationships/slide" Target="/ppt/slides/slide3.xml" Id="R3cd1de30a6f748fc" /><Relationship Type="http://schemas.openxmlformats.org/officeDocument/2006/relationships/slide" Target="/ppt/slides/slide4.xml" Id="R01dbd45637a943c4" /><Relationship Type="http://schemas.openxmlformats.org/officeDocument/2006/relationships/slide" Target="/ppt/slides/slide5.xml" Id="R1499d613942b4cc4" /><Relationship Type="http://schemas.openxmlformats.org/officeDocument/2006/relationships/slide" Target="/ppt/slides/slide6.xml" Id="R266677c260764e00" /><Relationship Type="http://schemas.openxmlformats.org/officeDocument/2006/relationships/slide" Target="/ppt/slides/slide7.xml" Id="R6afbbe0df36b42a7" /><Relationship Type="http://schemas.openxmlformats.org/officeDocument/2006/relationships/slide" Target="/ppt/slides/slide8.xml" Id="R9439b17126d448b1" /><Relationship Type="http://schemas.openxmlformats.org/officeDocument/2006/relationships/slide" Target="/ppt/slides/slide9.xml" Id="Ree418c9bcaa74457" /><Relationship Type="http://schemas.openxmlformats.org/officeDocument/2006/relationships/slide" Target="/ppt/slides/slide10.xml" Id="R74e62bcdee42448e" /><Relationship Type="http://schemas.openxmlformats.org/officeDocument/2006/relationships/slide" Target="/ppt/slides/slide11.xml" Id="R0cc0d19a95ee4134" /><Relationship Type="http://schemas.openxmlformats.org/officeDocument/2006/relationships/slide" Target="/ppt/slides/slide12.xml" Id="R757bad82bdb941c8" /><Relationship Type="http://schemas.openxmlformats.org/officeDocument/2006/relationships/slide" Target="/ppt/slides/slide13.xml" Id="R1de152f67ee8440f" /><Relationship Type="http://schemas.openxmlformats.org/officeDocument/2006/relationships/slide" Target="/ppt/slides/slide14.xml" Id="Rc60ce1bf6f0b427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d778e401e4e44a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f43371b72bd4013" /><Relationship Type="http://schemas.openxmlformats.org/officeDocument/2006/relationships/notesMaster" Target="/ppt/notesMasters/notesMaster1.xml" Id="R0d7520125c074d6c" /></Relationships>
</file>

<file path=ppt/notesSlides/_rels/notesSlide2.xml.rels>&#65279;<?xml version="1.0" encoding="utf-8"?><Relationships xmlns="http://schemas.openxmlformats.org/package/2006/relationships"><Relationship Type="http://schemas.openxmlformats.org/officeDocument/2006/relationships/slide" Target="/ppt/slides/slide2.xml" Id="R53d6631774d44c32" /><Relationship Type="http://schemas.openxmlformats.org/officeDocument/2006/relationships/notesMaster" Target="/ppt/notesMasters/notesMaster1.xml" Id="R934e4d68e015448e" /></Relationships>
</file>

<file path=ppt/notesSlides/_rels/notesSlide3.xml.rels>&#65279;<?xml version="1.0" encoding="utf-8"?><Relationships xmlns="http://schemas.openxmlformats.org/package/2006/relationships"><Relationship Type="http://schemas.openxmlformats.org/officeDocument/2006/relationships/slide" Target="/ppt/slides/slide3.xml" Id="Rc5495f62d3ee4c85" /><Relationship Type="http://schemas.openxmlformats.org/officeDocument/2006/relationships/notesMaster" Target="/ppt/notesMasters/notesMaster1.xml" Id="R9ce14815808f43ca" /></Relationships>
</file>

<file path=ppt/notesSlides/_rels/notesSlide4.xml.rels>&#65279;<?xml version="1.0" encoding="utf-8"?><Relationships xmlns="http://schemas.openxmlformats.org/package/2006/relationships"><Relationship Type="http://schemas.openxmlformats.org/officeDocument/2006/relationships/slide" Target="/ppt/slides/slide4.xml" Id="R5640b6badd7b4236" /><Relationship Type="http://schemas.openxmlformats.org/officeDocument/2006/relationships/notesMaster" Target="/ppt/notesMasters/notesMaster1.xml" Id="Rb9ca74cac6eb4d4b" /></Relationships>
</file>

<file path=ppt/notesSlides/_rels/notesSlide5.xml.rels>&#65279;<?xml version="1.0" encoding="utf-8"?><Relationships xmlns="http://schemas.openxmlformats.org/package/2006/relationships"><Relationship Type="http://schemas.openxmlformats.org/officeDocument/2006/relationships/slide" Target="/ppt/slides/slide5.xml" Id="R42951df110674c64" /><Relationship Type="http://schemas.openxmlformats.org/officeDocument/2006/relationships/notesMaster" Target="/ppt/notesMasters/notesMaster1.xml" Id="Rd5f6bb16bfa84da9" /></Relationships>
</file>

<file path=ppt/notesSlides/_rels/notesSlide6.xml.rels>&#65279;<?xml version="1.0" encoding="utf-8"?><Relationships xmlns="http://schemas.openxmlformats.org/package/2006/relationships"><Relationship Type="http://schemas.openxmlformats.org/officeDocument/2006/relationships/slide" Target="/ppt/slides/slide6.xml" Id="R4945f95250814aac" /><Relationship Type="http://schemas.openxmlformats.org/officeDocument/2006/relationships/notesMaster" Target="/ppt/notesMasters/notesMaster1.xml" Id="R0bc401f88431493e" /></Relationships>
</file>

<file path=ppt/notesSlides/_rels/notesSlide7.xml.rels>&#65279;<?xml version="1.0" encoding="utf-8"?><Relationships xmlns="http://schemas.openxmlformats.org/package/2006/relationships"><Relationship Type="http://schemas.openxmlformats.org/officeDocument/2006/relationships/slide" Target="/ppt/slides/slide7.xml" Id="Re3445d052a7241e1" /><Relationship Type="http://schemas.openxmlformats.org/officeDocument/2006/relationships/notesMaster" Target="/ppt/notesMasters/notesMaster1.xml" Id="Rc3653aeb400946cc" /></Relationships>
</file>

<file path=ppt/notesSlides/_rels/notesSlide8.xml.rels>&#65279;<?xml version="1.0" encoding="utf-8"?><Relationships xmlns="http://schemas.openxmlformats.org/package/2006/relationships"><Relationship Type="http://schemas.openxmlformats.org/officeDocument/2006/relationships/slide" Target="/ppt/slides/slide8.xml" Id="Rd76989a6c468476d" /><Relationship Type="http://schemas.openxmlformats.org/officeDocument/2006/relationships/notesMaster" Target="/ppt/notesMasters/notesMaster1.xml" Id="R768c6ceaecb44540" /></Relationships>
</file>

<file path=ppt/notesSlides/_rels/notesSlide9.xml.rels>&#65279;<?xml version="1.0" encoding="utf-8"?><Relationships xmlns="http://schemas.openxmlformats.org/package/2006/relationships"><Relationship Type="http://schemas.openxmlformats.org/officeDocument/2006/relationships/slide" Target="/ppt/slides/slide9.xml" Id="Raab05090c53e42d8" /><Relationship Type="http://schemas.openxmlformats.org/officeDocument/2006/relationships/notesMaster" Target="/ppt/notesMasters/notesMaster1.xml" Id="R5bc6b4b3e7cc420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1c9e0ab9815428d" /><Relationship Type="http://schemas.openxmlformats.org/officeDocument/2006/relationships/notesMaster" Target="/ppt/notesMasters/notesMaster1.xml" Id="Recc42dd3cb08440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806093140c74f47" /><Relationship Type="http://schemas.openxmlformats.org/officeDocument/2006/relationships/notesMaster" Target="/ppt/notesMasters/notesMaster1.xml" Id="Rdefb9470df6f456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948038491984414" /><Relationship Type="http://schemas.openxmlformats.org/officeDocument/2006/relationships/notesMaster" Target="/ppt/notesMasters/notesMaster1.xml" Id="R93a7e840c9f0442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870a83b47ac4243" /><Relationship Type="http://schemas.openxmlformats.org/officeDocument/2006/relationships/notesMaster" Target="/ppt/notesMasters/notesMaster1.xml" Id="R1f7ddf5217c54a4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504ed317f3f4a2a" /><Relationship Type="http://schemas.openxmlformats.org/officeDocument/2006/relationships/notesMaster" Target="/ppt/notesMasters/notesMaster1.xml" Id="Rbefc42dc6dbf4e1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AI for Business. I’m Dheeraj Mehra, founder of DM AI Labs. This is a recorded session, so you can pause and revisit any part. Today we will look at three systems I have built, then work through a much smaller example together. The aim is to understand how you can take a task you already know, explain it clearly to AI, and check whether the result is useful. You do not need to begin with coding. You begin with the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Think about your working week. What do you prepare, check or write again and again? It might be a weekly report, a summary before a meeting, or a response after a customer conversation. Where do you spend time searching for information or deciding what to do? Write down three examples, then choose one you understand well. We are looking for a small, useful starting point. A first project does not need to run your whole business.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our small example, let’s see where this approach can lead. We have three existing demonstrations: Growth Engine, HealthVault and AI Wealth OS. These are product examples, rather than projects you are expected to reproduce today. Look at how each system organizes information and helps the user navigate a task. The demonstrations are evidence of the interfaces and workflows shown; they do not establish medical, investment or business outcomes. After watching them, we will come back to a simple sales lead qualification tool.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this recording, you will see two things together. First, a natural conversation with John, my AI assistant, as I review what needs attention. Second, the Growth Engine workflow: the daily briefing, relationship signals, LinkedIn history and the Action Calendar. Notice that reviewing a relationship involves context and judgment. A person remains responsible for outreach and the next action. Let’s watch the complete recording.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next example is HealthVault. Watch the existing demonstration to see what the product shows and how the user moves through it. For this course, we are using the demonstration to illustrate how a system can organize information and interactions. We are not using it as medical advice or claiming clinical effectiveness. Your first course project will be a smaller workplace tool with a clear result that you can test.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AI Wealth OS, our third product example. Again, pay attention to the information presented and the workflow visible in the recording. This is a product demonstration, not a recommendation to invest or a promise of returns. Across these examples, the useful lesson is to connect information with a clearly defined task. Now we will apply that idea to a narrow business problem, where we can write the rules and inspect the answer ourselves.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business question is which enquiry sales should act on first. Show the website example, then build a smaller fictional training version. The training scores use our supplied rules, which differ from the website demonstration. Source: https://dmailabs.ai/ and the approved sales recording.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prompt creates the page before adding data or scoring. A self-contained HTML file packages the page in a file the learner can open in a browser. The second prompt adds six fictional enquiries and an inactive qualification button. Inspect each stage before continuing.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Supply the sample rules explicitly: clear business need30, explicit urgency25, explicitly stated budget25, and explicitly stated decision authority20. Missing details earn zero. Hot70–100, Warm40–69, Cold0–39. These are priority points, not purchase probabilities. Learners can adapt rules to their own business.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Click a lead to inspect why it earned points. Check each criterion against the message. Do not infer authority from names or job titles. This training page uses rules-based qualification, not a live AI scoring connection.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Prompts five and six improve readability and arrange reasoning plus a recommended next action beside four signal cards. Prompt seven uses an attached screenshot to guide the appearance. Preserve the existing data, rules and functions. A screenshot is a visual reference, not a guarantee of identical rendering.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Qualify all leads. Check descending score order, tier filters, expandable reasoning and reset. Maya Rowan in the recorded build earns80: need30, urgency25, budget25, authority0. An enquiry with no qualifying evidence earns0. Verify the actual results rather than trusting fluent explanations.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worksheet to define one task, the information it needs, and what a useful result would look like. Write the normal rules, exceptions and a stop condition. Prepare at least three examples: a normal case, missing information and a case where the tool should not continue. Keep your first project narrow. Save the working version and a simple guide so another person can understand how to use it. Measure the result against your own baseline rather than assuming a time saving.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next stage, Build Your First AI Tool, is in preparation. It is planned as sixteen short lessons with immediate sequential chapter access and four weekly Q&amp;A sessions. Final project review includes a tool or reusable instructions, a simple guide, three tests and a two-minute demo. Availability, pricing and dates will be announced separately.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a853c5a3bf3469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336615b3af4fe0" /><Relationship Type="http://schemas.openxmlformats.org/officeDocument/2006/relationships/slideLayout" Target="/ppt/slideLayouts/slideLayout1.xml" Id="R2bdc2779819844b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bdc2779819844b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f9a134a10f94104" /><Relationship Type="http://schemas.openxmlformats.org/officeDocument/2006/relationships/image" Target="/ppt/media/image.png" Id="Rff58df033bee4d95" /><Relationship Type="http://schemas.openxmlformats.org/officeDocument/2006/relationships/image" Target="/ppt/media/image.jpeg" Id="Re58aef48f9504936" /><Relationship Type="http://schemas.openxmlformats.org/officeDocument/2006/relationships/notesSlide" Target="/ppt/notesSlides/notesSlide1.xml" Id="Rdcf422d064e247e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748003a743e4f32" /><Relationship Type="http://schemas.openxmlformats.org/officeDocument/2006/relationships/image" Target="/ppt/media/image2.png" Id="R76417f0bfe5847a1" /><Relationship Type="http://schemas.openxmlformats.org/officeDocument/2006/relationships/image" Target="/ppt/media/image2.jpeg" Id="Rd0053945664549ed" /><Relationship Type="http://schemas.openxmlformats.org/officeDocument/2006/relationships/notesSlide" Target="/ppt/notesSlides/notesSlide2.xml" Id="R372d2ab3475946e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927208995dc4df1" /><Relationship Type="http://schemas.openxmlformats.org/officeDocument/2006/relationships/image" Target="/ppt/media/image3.png" Id="R8da826f18f014d3c" /><Relationship Type="http://schemas.openxmlformats.org/officeDocument/2006/relationships/image" Target="/ppt/media/image3.jpeg" Id="R4141054de4504127" /><Relationship Type="http://schemas.openxmlformats.org/officeDocument/2006/relationships/notesSlide" Target="/ppt/notesSlides/notesSlide3.xml" Id="R2b057de17be8444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9d3d02cd2c4423a" /><Relationship Type="http://schemas.openxmlformats.org/officeDocument/2006/relationships/image" Target="/ppt/media/image4.png" Id="R28e49d0d794c42b9" /><Relationship Type="http://schemas.openxmlformats.org/officeDocument/2006/relationships/image" Target="/ppt/media/image4.jpeg" Id="Rb8d3b84a7ebf4bba" /><Relationship Type="http://schemas.openxmlformats.org/officeDocument/2006/relationships/notesSlide" Target="/ppt/notesSlides/notesSlide4.xml" Id="R5d9cc501d1114c77"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da853f7775f4485" /><Relationship Type="http://schemas.openxmlformats.org/officeDocument/2006/relationships/image" Target="/ppt/media/image5.jpeg" Id="Rf9fff880db284c27" /><Relationship Type="http://schemas.openxmlformats.org/officeDocument/2006/relationships/image" Target="/ppt/media/image6.jpeg" Id="R3156fe83ce364403" /><Relationship Type="http://schemas.openxmlformats.org/officeDocument/2006/relationships/notesSlide" Target="/ppt/notesSlides/notesSlide5.xml" Id="R3366324463dd4f3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2abefdf2bdd469e" /><Relationship Type="http://schemas.openxmlformats.org/officeDocument/2006/relationships/image" Target="/ppt/media/image7.jpeg" Id="Rf0fd6c2fba764e04" /><Relationship Type="http://schemas.openxmlformats.org/officeDocument/2006/relationships/image" Target="/ppt/media/image8.jpeg" Id="Radd0b888ece545be" /><Relationship Type="http://schemas.openxmlformats.org/officeDocument/2006/relationships/notesSlide" Target="/ppt/notesSlides/notesSlide6.xml" Id="R32c5d51fd9744d8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a559344613f41f0" /><Relationship Type="http://schemas.openxmlformats.org/officeDocument/2006/relationships/image" Target="/ppt/media/image5.png" Id="Rbeed8f7bfabb494b" /><Relationship Type="http://schemas.openxmlformats.org/officeDocument/2006/relationships/image" Target="/ppt/media/image9.jpeg" Id="R8eb10bb96f094d03" /><Relationship Type="http://schemas.openxmlformats.org/officeDocument/2006/relationships/notesSlide" Target="/ppt/notesSlides/notesSlide7.xml" Id="Rcef9c3ab79944bf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cf2c4a6660544ab" /><Relationship Type="http://schemas.openxmlformats.org/officeDocument/2006/relationships/image" Target="/ppt/media/image6.png" Id="Rc125c134da3e4d13" /><Relationship Type="http://schemas.openxmlformats.org/officeDocument/2006/relationships/image" Target="/ppt/media/image10.jpeg" Id="R95fc147df119410f" /><Relationship Type="http://schemas.openxmlformats.org/officeDocument/2006/relationships/notesSlide" Target="/ppt/notesSlides/notesSlide8.xml" Id="R0b677b785c87484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d5e4dc32a534806" /><Relationship Type="http://schemas.openxmlformats.org/officeDocument/2006/relationships/image" Target="/ppt/media/image7.png" Id="Rf5878854dd734c20" /><Relationship Type="http://schemas.openxmlformats.org/officeDocument/2006/relationships/image" Target="/ppt/media/image11.jpeg" Id="R221d8eacee3a429b" /><Relationship Type="http://schemas.openxmlformats.org/officeDocument/2006/relationships/notesSlide" Target="/ppt/notesSlides/notesSlide9.xml" Id="Rd15005401f344d4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44626f726344899" /><Relationship Type="http://schemas.openxmlformats.org/officeDocument/2006/relationships/image" Target="/ppt/media/image8.png" Id="Re8baaba3b62543bc" /><Relationship Type="http://schemas.openxmlformats.org/officeDocument/2006/relationships/image" Target="/ppt/media/image12.jpeg" Id="R4c8106f5c59f4a77" /><Relationship Type="http://schemas.openxmlformats.org/officeDocument/2006/relationships/notesSlide" Target="/ppt/notesSlides/notesSlide10.xml" Id="R7ab2f8c8bbf64f9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9f6c2f226204745" /><Relationship Type="http://schemas.openxmlformats.org/officeDocument/2006/relationships/image" Target="/ppt/media/image9.png" Id="R80ccdb26a9b64718" /><Relationship Type="http://schemas.openxmlformats.org/officeDocument/2006/relationships/image" Target="/ppt/media/image13.jpeg" Id="R513b5115f0c3494c" /><Relationship Type="http://schemas.openxmlformats.org/officeDocument/2006/relationships/notesSlide" Target="/ppt/notesSlides/notesSlide11.xml" Id="Ra0538022fba5479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5e2c943fe734239" /><Relationship Type="http://schemas.openxmlformats.org/officeDocument/2006/relationships/image" Target="/ppt/media/image10.png" Id="Re8653745de974697" /><Relationship Type="http://schemas.openxmlformats.org/officeDocument/2006/relationships/image" Target="/ppt/media/image14.jpeg" Id="R38b927e16df64a31" /><Relationship Type="http://schemas.openxmlformats.org/officeDocument/2006/relationships/notesSlide" Target="/ppt/notesSlides/notesSlide12.xml" Id="Re7e63f82de4c4d9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37d667a8032418b" /><Relationship Type="http://schemas.openxmlformats.org/officeDocument/2006/relationships/image" Target="/ppt/media/image11.png" Id="Rcae222d7fd6c4f56" /><Relationship Type="http://schemas.openxmlformats.org/officeDocument/2006/relationships/image" Target="/ppt/media/image15.jpeg" Id="R5fd2544b165749b5" /><Relationship Type="http://schemas.openxmlformats.org/officeDocument/2006/relationships/notesSlide" Target="/ppt/notesSlides/notesSlide13.xml" Id="R1735e95dc609439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de2aa00fc514943" /><Relationship Type="http://schemas.openxmlformats.org/officeDocument/2006/relationships/image" Target="/ppt/media/image12.png" Id="Rb6270aa4badc4d89" /><Relationship Type="http://schemas.openxmlformats.org/officeDocument/2006/relationships/image" Target="/ppt/media/image16.jpeg" Id="R6872fbb6d74c445f" /><Relationship Type="http://schemas.openxmlformats.org/officeDocument/2006/relationships/notesSlide" Target="/ppt/notesSlides/notesSlide14.xml" Id="Rd135ad51eeb14d8a" /></Relationships>
</file>

<file path=ppt/slides/slide1.xml><?xml version="1.0" encoding="utf-8"?>
<p:sld xmlns:p="http://schemas.openxmlformats.org/presentationml/2006/main">
  <p:cSld>
    <p:bg>
      <p:bgPr>
        <a:solidFill xmlns:a="http://schemas.openxmlformats.org/drawingml/2006/main">
          <a:srgbClr val="101C31"/>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ECD409B-2B0A-470E-A6F4-D337F72147CA}"/>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See It Work</a:t>
            </a:r>
          </a:p>
        </p:txBody>
      </p:sp>
      <p:sp>
        <p:nvSpPr>
          <p:cNvPr id="2" name="">
            <a:extLst xmlns:a="http://schemas.openxmlformats.org/drawingml/2006/main">
              <a:ext uri="{FF2B5EF4-FFF2-40B4-BE49-F238E27FC236}">
                <a16:creationId xmlns:a16="http://schemas.microsoft.com/office/drawing/2014/main" id="{82FCD9FF-DD00-4839-B44C-7BAD7F361435}"/>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Build a simple business tool with AI</a:t>
            </a:r>
          </a:p>
        </p:txBody>
      </p:sp>
      <p:sp>
        <p:nvSpPr>
          <p:cNvPr id="3" name="">
            <a:extLst xmlns:a="http://schemas.openxmlformats.org/drawingml/2006/main">
              <a:ext uri="{FF2B5EF4-FFF2-40B4-BE49-F238E27FC236}">
                <a16:creationId xmlns:a16="http://schemas.microsoft.com/office/drawing/2014/main" id="{73B8DC18-5548-4ED0-8E97-3E8B4D7860BC}"/>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Free recorded masterclass with Dheeraj Mehra</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ff58df033bee4d95"/>
          <a:stretch xmlns:a="http://schemas.openxmlformats.org/drawingml/2006/main"/>
        </p:blipFill>
        <p:spPr>
          <a:xfrm xmlns:a="http://schemas.openxmlformats.org/drawingml/2006/main">
            <a:off x="6693013" y="1047750"/>
            <a:ext cx="4949598" cy="4619625"/>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e58aef48f9504936"/>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3990595-C753-4C03-B777-A4496814B6E4}"/>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01</a:t>
            </a:r>
          </a:p>
        </p:txBody>
      </p:sp>
    </p:spTree>
    <p:extLst>
      <p:ext uri="{BB962C8B-B14F-4D97-AF65-F5344CB8AC3E}">
        <p14:creationId xmlns:p14="http://schemas.microsoft.com/office/powerpoint/2010/main" val="478516770"/>
      </p:ext>
    </p:extLst>
  </p:cSld>
</p:sld>
</file>

<file path=ppt/slides/slide2.xml><?xml version="1.0" encoding="utf-8"?>
<p:sld xmlns:p="http://schemas.openxmlformats.org/presentationml/2006/main">
  <p:cSld>
    <p:bg>
      <p:bgPr>
        <a:solidFill xmlns:a="http://schemas.openxmlformats.org/drawingml/2006/main">
          <a:srgbClr val="0C172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D6B6AEB-8C43-4DB0-B4F1-FAB8E137C59F}"/>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 task worth improving</a:t>
            </a:r>
          </a:p>
        </p:txBody>
      </p:sp>
      <p:sp>
        <p:nvSpPr>
          <p:cNvPr id="2" name="">
            <a:extLst xmlns:a="http://schemas.openxmlformats.org/drawingml/2006/main">
              <a:ext uri="{FF2B5EF4-FFF2-40B4-BE49-F238E27FC236}">
                <a16:creationId xmlns:a16="http://schemas.microsoft.com/office/drawing/2014/main" id="{D2CD6173-45F2-41AF-8274-79A386AF4C42}"/>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Which enquiry should sales act on first?</a:t>
            </a:r>
          </a:p>
        </p:txBody>
      </p:sp>
      <p:sp>
        <p:nvSpPr>
          <p:cNvPr id="3" name="">
            <a:extLst xmlns:a="http://schemas.openxmlformats.org/drawingml/2006/main">
              <a:ext uri="{FF2B5EF4-FFF2-40B4-BE49-F238E27FC236}">
                <a16:creationId xmlns:a16="http://schemas.microsoft.com/office/drawing/2014/main" id="{8E90FF85-4886-4A3D-A6D3-A32842AAC6D8}"/>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A familiar business question makes a useful starting point.</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76417f0bfe5847a1"/>
          <a:stretch xmlns:a="http://schemas.openxmlformats.org/drawingml/2006/main"/>
        </p:blipFill>
        <p:spPr>
          <a:xfrm xmlns:a="http://schemas.openxmlformats.org/drawingml/2006/main">
            <a:off x="6693013" y="1047750"/>
            <a:ext cx="4949598" cy="4619625"/>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d0053945664549ed"/>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1A204D2-D7BC-42AC-AB7E-51A5D1F492B6}"/>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02</a:t>
            </a:r>
          </a:p>
        </p:txBody>
      </p:sp>
    </p:spTree>
    <p:extLst>
      <p:ext uri="{BB962C8B-B14F-4D97-AF65-F5344CB8AC3E}">
        <p14:creationId xmlns:p14="http://schemas.microsoft.com/office/powerpoint/2010/main" val="827946703"/>
      </p:ext>
    </p:extLst>
  </p:cSld>
</p:sld>
</file>

<file path=ppt/slides/slide3.xml><?xml version="1.0" encoding="utf-8"?>
<p:sld xmlns:p="http://schemas.openxmlformats.org/presentationml/2006/main">
  <p:cSld>
    <p:bg>
      <p:bgPr>
        <a:solidFill xmlns:a="http://schemas.openxmlformats.org/drawingml/2006/main">
          <a:srgbClr val="0C172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DB2C2A2-2B20-4A56-905E-90D000F364B3}"/>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Three working systems</a:t>
            </a:r>
          </a:p>
        </p:txBody>
      </p:sp>
      <p:sp>
        <p:nvSpPr>
          <p:cNvPr id="2" name="">
            <a:extLst xmlns:a="http://schemas.openxmlformats.org/drawingml/2006/main">
              <a:ext uri="{FF2B5EF4-FFF2-40B4-BE49-F238E27FC236}">
                <a16:creationId xmlns:a16="http://schemas.microsoft.com/office/drawing/2014/main" id="{7E6534EA-DFF8-406E-9F89-C0E08FEFEDE8}"/>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400" b="1">
                <a:solidFill>
                  <a:srgbClr val="7AE8D5"/>
                </a:solidFill>
                <a:latin typeface="Helvetica Neue"/>
                <a:ea typeface="Helvetica Neue"/>
                <a:cs typeface="Helvetica Neue"/>
              </a:defRPr>
            </a:pPr>
            <a:r>
              <a:rPr sz="2400" b="1">
                <a:solidFill>
                  <a:srgbClr val="7AE8D5"/>
                </a:solidFill>
                <a:latin typeface="Helvetica Neue"/>
                <a:ea typeface="Helvetica Neue"/>
                <a:cs typeface="Helvetica Neue"/>
              </a:rPr>
              <a:t>Growth Engine</a:t>
            </a:r>
          </a:p>
          <a:p xmlns:a="http://schemas.openxmlformats.org/drawingml/2006/main">
            <a:pPr>
              <a:buNone/>
              <a:defRPr sz="2400" b="1">
                <a:solidFill>
                  <a:srgbClr val="7AE8D5"/>
                </a:solidFill>
                <a:latin typeface="Helvetica Neue"/>
                <a:ea typeface="Helvetica Neue"/>
                <a:cs typeface="Helvetica Neue"/>
              </a:defRPr>
            </a:pPr>
            <a:r>
              <a:rPr sz="2400" b="1">
                <a:solidFill>
                  <a:srgbClr val="7AE8D5"/>
                </a:solidFill>
                <a:latin typeface="Helvetica Neue"/>
                <a:ea typeface="Helvetica Neue"/>
                <a:cs typeface="Helvetica Neue"/>
              </a:rPr>
              <a:t>HealthVault</a:t>
            </a:r>
          </a:p>
          <a:p xmlns:a="http://schemas.openxmlformats.org/drawingml/2006/main">
            <a:pPr>
              <a:buNone/>
              <a:defRPr sz="2400" b="1">
                <a:solidFill>
                  <a:srgbClr val="7AE8D5"/>
                </a:solidFill>
                <a:latin typeface="Helvetica Neue"/>
                <a:ea typeface="Helvetica Neue"/>
                <a:cs typeface="Helvetica Neue"/>
              </a:defRPr>
            </a:pPr>
            <a:r>
              <a:rPr sz="2400" b="1">
                <a:solidFill>
                  <a:srgbClr val="7AE8D5"/>
                </a:solidFill>
                <a:latin typeface="Helvetica Neue"/>
                <a:ea typeface="Helvetica Neue"/>
                <a:cs typeface="Helvetica Neue"/>
              </a:rPr>
              <a:t>AI Wealth OS</a:t>
            </a:r>
          </a:p>
        </p:txBody>
      </p:sp>
      <p:sp>
        <p:nvSpPr>
          <p:cNvPr id="3" name="">
            <a:extLst xmlns:a="http://schemas.openxmlformats.org/drawingml/2006/main">
              <a:ext uri="{FF2B5EF4-FFF2-40B4-BE49-F238E27FC236}">
                <a16:creationId xmlns:a16="http://schemas.microsoft.com/office/drawing/2014/main" id="{DDA2ED99-011C-481F-8FC3-936C054B9AA3}"/>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Product showcases, followed by a smaller sales build</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da826f18f014d3c"/>
          <a:stretch xmlns:a="http://schemas.openxmlformats.org/drawingml/2006/main"/>
        </p:blipFill>
        <p:spPr>
          <a:xfrm xmlns:a="http://schemas.openxmlformats.org/drawingml/2006/main">
            <a:off x="6693013" y="1047750"/>
            <a:ext cx="4949598" cy="4619625"/>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141054de4504127"/>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B06F999-4902-4D76-8CF3-3DDF8C5963D2}"/>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03</a:t>
            </a:r>
          </a:p>
        </p:txBody>
      </p:sp>
    </p:spTree>
    <p:extLst>
      <p:ext uri="{BB962C8B-B14F-4D97-AF65-F5344CB8AC3E}">
        <p14:creationId xmlns:p14="http://schemas.microsoft.com/office/powerpoint/2010/main" val="334149756"/>
      </p:ext>
    </p:extLst>
  </p:cSld>
</p:sld>
</file>

<file path=ppt/slides/slide4.xml><?xml version="1.0" encoding="utf-8"?>
<p:sld xmlns:p="http://schemas.openxmlformats.org/presentationml/2006/main">
  <p:cSld>
    <p:bg>
      <p:bgPr>
        <a:solidFill xmlns:a="http://schemas.openxmlformats.org/drawingml/2006/main">
          <a:srgbClr val="101C31"/>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8E552DC-B59A-4C9A-B93E-42E56C58E043}"/>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Growth Engine</a:t>
            </a:r>
          </a:p>
        </p:txBody>
      </p:sp>
      <p:sp>
        <p:nvSpPr>
          <p:cNvPr id="2" name="">
            <a:extLst xmlns:a="http://schemas.openxmlformats.org/drawingml/2006/main">
              <a:ext uri="{FF2B5EF4-FFF2-40B4-BE49-F238E27FC236}">
                <a16:creationId xmlns:a16="http://schemas.microsoft.com/office/drawing/2014/main" id="{0C8F3878-F711-40C6-88AA-50662FB665E0}"/>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Dheeraj and John review the working day</a:t>
            </a:r>
          </a:p>
        </p:txBody>
      </p:sp>
      <p:sp>
        <p:nvSpPr>
          <p:cNvPr id="3" name="">
            <a:extLst xmlns:a="http://schemas.openxmlformats.org/drawingml/2006/main">
              <a:ext uri="{FF2B5EF4-FFF2-40B4-BE49-F238E27FC236}">
                <a16:creationId xmlns:a16="http://schemas.microsoft.com/office/drawing/2014/main" id="{0781A534-0DBA-4260-B69B-51A326C78B53}"/>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Briefing, relationship context and the Action Calendar</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8e49d0d794c42b9"/>
          <a:stretch xmlns:a="http://schemas.openxmlformats.org/drawingml/2006/main"/>
        </p:blipFill>
        <p:spPr>
          <a:xfrm xmlns:a="http://schemas.openxmlformats.org/drawingml/2006/main">
            <a:off x="6477000" y="1675805"/>
            <a:ext cx="5381625" cy="3363516"/>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b8d3b84a7ebf4bba"/>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0B0491F-70A8-4475-A580-C5198BF08D31}"/>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04</a:t>
            </a:r>
          </a:p>
        </p:txBody>
      </p:sp>
    </p:spTree>
    <p:extLst>
      <p:ext uri="{BB962C8B-B14F-4D97-AF65-F5344CB8AC3E}">
        <p14:creationId xmlns:p14="http://schemas.microsoft.com/office/powerpoint/2010/main" val="382745448"/>
      </p:ext>
    </p:extLst>
  </p:cSld>
</p:sld>
</file>

<file path=ppt/slides/slide5.xml><?xml version="1.0" encoding="utf-8"?>
<p:sld xmlns:p="http://schemas.openxmlformats.org/presentationml/2006/main">
  <p:cSld>
    <p:bg>
      <p:bgPr>
        <a:solidFill xmlns:a="http://schemas.openxmlformats.org/drawingml/2006/main">
          <a:srgbClr val="0C172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89E0949-5D7F-49E1-859B-05EEE0611308}"/>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HealthVault</a:t>
            </a:r>
          </a:p>
        </p:txBody>
      </p:sp>
      <p:sp>
        <p:nvSpPr>
          <p:cNvPr id="2" name="">
            <a:extLst xmlns:a="http://schemas.openxmlformats.org/drawingml/2006/main">
              <a:ext uri="{FF2B5EF4-FFF2-40B4-BE49-F238E27FC236}">
                <a16:creationId xmlns:a16="http://schemas.microsoft.com/office/drawing/2014/main" id="{278D0D1E-C728-4B46-8207-09E7607256AA}"/>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A product example that organizes health records</a:t>
            </a:r>
          </a:p>
        </p:txBody>
      </p:sp>
      <p:sp>
        <p:nvSpPr>
          <p:cNvPr id="3" name="">
            <a:extLst xmlns:a="http://schemas.openxmlformats.org/drawingml/2006/main">
              <a:ext uri="{FF2B5EF4-FFF2-40B4-BE49-F238E27FC236}">
                <a16:creationId xmlns:a16="http://schemas.microsoft.com/office/drawing/2014/main" id="{E41BC637-BB53-4916-9E78-7C6C5442A2A6}"/>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Observe the interface and workflow shown.</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f9fff880db284c27"/>
          <a:stretch xmlns:a="http://schemas.openxmlformats.org/drawingml/2006/main"/>
        </p:blipFill>
        <p:spPr>
          <a:xfrm xmlns:a="http://schemas.openxmlformats.org/drawingml/2006/main">
            <a:off x="6926863" y="1047750"/>
            <a:ext cx="4481900" cy="4619625"/>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3156fe83ce364403"/>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03AE249-F658-4048-B2B8-96131B0B60B8}"/>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05</a:t>
            </a:r>
          </a:p>
        </p:txBody>
      </p:sp>
    </p:spTree>
    <p:extLst>
      <p:ext uri="{BB962C8B-B14F-4D97-AF65-F5344CB8AC3E}">
        <p14:creationId xmlns:p14="http://schemas.microsoft.com/office/powerpoint/2010/main" val="67268354"/>
      </p:ext>
    </p:extLst>
  </p:cSld>
</p:sld>
</file>

<file path=ppt/slides/slide6.xml><?xml version="1.0" encoding="utf-8"?>
<p:sld xmlns:p="http://schemas.openxmlformats.org/presentationml/2006/main">
  <p:cSld>
    <p:bg>
      <p:bgPr>
        <a:solidFill xmlns:a="http://schemas.openxmlformats.org/drawingml/2006/main">
          <a:srgbClr val="0C172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279FF4C-1BD9-4DDF-9829-146D3F5C66F7}"/>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AI Wealth OS</a:t>
            </a:r>
          </a:p>
        </p:txBody>
      </p:sp>
      <p:sp>
        <p:nvSpPr>
          <p:cNvPr id="2" name="">
            <a:extLst xmlns:a="http://schemas.openxmlformats.org/drawingml/2006/main">
              <a:ext uri="{FF2B5EF4-FFF2-40B4-BE49-F238E27FC236}">
                <a16:creationId xmlns:a16="http://schemas.microsoft.com/office/drawing/2014/main" id="{E947C4D0-ED03-4AAA-AB89-5F50894A05D4}"/>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A product example that organizes financial information</a:t>
            </a:r>
          </a:p>
        </p:txBody>
      </p:sp>
      <p:sp>
        <p:nvSpPr>
          <p:cNvPr id="3" name="">
            <a:extLst xmlns:a="http://schemas.openxmlformats.org/drawingml/2006/main">
              <a:ext uri="{FF2B5EF4-FFF2-40B4-BE49-F238E27FC236}">
                <a16:creationId xmlns:a16="http://schemas.microsoft.com/office/drawing/2014/main" id="{9DEBF01D-1712-4356-8100-37643B1A5C1D}"/>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Observe the interface and workflow shown.</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f0fd6c2fba764e04"/>
          <a:stretch xmlns:a="http://schemas.openxmlformats.org/drawingml/2006/main"/>
        </p:blipFill>
        <p:spPr>
          <a:xfrm xmlns:a="http://schemas.openxmlformats.org/drawingml/2006/main">
            <a:off x="7030486" y="1047750"/>
            <a:ext cx="4274653" cy="4619625"/>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add0b888ece545be"/>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BBC1D7F-BCB8-48CA-AAEF-D60C66951D33}"/>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06</a:t>
            </a:r>
          </a:p>
        </p:txBody>
      </p:sp>
    </p:spTree>
    <p:extLst>
      <p:ext uri="{BB962C8B-B14F-4D97-AF65-F5344CB8AC3E}">
        <p14:creationId xmlns:p14="http://schemas.microsoft.com/office/powerpoint/2010/main" val="882260556"/>
      </p:ext>
    </p:extLst>
  </p:cSld>
</p:sld>
</file>

<file path=ppt/slides/slide7.xml><?xml version="1.0" encoding="utf-8"?>
<p:sld xmlns:p="http://schemas.openxmlformats.org/presentationml/2006/main">
  <p:cSld>
    <p:bg>
      <p:bgPr>
        <a:solidFill xmlns:a="http://schemas.openxmlformats.org/drawingml/2006/main">
          <a:srgbClr val="101C31"/>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518A54E-A258-4745-A017-682DAD507B6D}"/>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Sales lead qualification</a:t>
            </a:r>
          </a:p>
        </p:txBody>
      </p:sp>
      <p:sp>
        <p:nvSpPr>
          <p:cNvPr id="2" name="">
            <a:extLst xmlns:a="http://schemas.openxmlformats.org/drawingml/2006/main">
              <a:ext uri="{FF2B5EF4-FFF2-40B4-BE49-F238E27FC236}">
                <a16:creationId xmlns:a16="http://schemas.microsoft.com/office/drawing/2014/main" id="{9E600619-A4E7-465D-A7F9-2F8A3BBC29DB}"/>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Which enquiry deserves attention first?</a:t>
            </a:r>
          </a:p>
        </p:txBody>
      </p:sp>
      <p:sp>
        <p:nvSpPr>
          <p:cNvPr id="3" name="">
            <a:extLst xmlns:a="http://schemas.openxmlformats.org/drawingml/2006/main">
              <a:ext uri="{FF2B5EF4-FFF2-40B4-BE49-F238E27FC236}">
                <a16:creationId xmlns:a16="http://schemas.microsoft.com/office/drawing/2014/main" id="{C8C09F90-5D60-463D-8F1D-2484F74C4427}"/>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Fictional leads with priority scores you can inspect</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eed8f7bfabb494b"/>
          <a:stretch xmlns:a="http://schemas.openxmlformats.org/drawingml/2006/main"/>
        </p:blipFill>
        <p:spPr>
          <a:xfrm xmlns:a="http://schemas.openxmlformats.org/drawingml/2006/main">
            <a:off x="6572250" y="1672828"/>
            <a:ext cx="5238750" cy="3274219"/>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8eb10bb96f094d03"/>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4437AD7-F96D-407B-A0C4-0F89413590FE}"/>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07</a:t>
            </a:r>
          </a:p>
        </p:txBody>
      </p:sp>
    </p:spTree>
    <p:extLst>
      <p:ext uri="{BB962C8B-B14F-4D97-AF65-F5344CB8AC3E}">
        <p14:creationId xmlns:p14="http://schemas.microsoft.com/office/powerpoint/2010/main" val="1342022142"/>
      </p:ext>
    </p:extLst>
  </p:cSld>
</p:sld>
</file>

<file path=ppt/slides/slide8.xml><?xml version="1.0" encoding="utf-8"?>
<p:sld xmlns:p="http://schemas.openxmlformats.org/presentationml/2006/main">
  <p:cSld>
    <p:bg>
      <p:bgPr>
        <a:solidFill xmlns:a="http://schemas.openxmlformats.org/drawingml/2006/main">
          <a:srgbClr val="0C172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1753923-0926-43EE-B30B-EBDD6CEDB3E9}"/>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 page before decisions</a:t>
            </a:r>
          </a:p>
        </p:txBody>
      </p:sp>
      <p:sp>
        <p:nvSpPr>
          <p:cNvPr id="2" name="">
            <a:extLst xmlns:a="http://schemas.openxmlformats.org/drawingml/2006/main">
              <a:ext uri="{FF2B5EF4-FFF2-40B4-BE49-F238E27FC236}">
                <a16:creationId xmlns:a16="http://schemas.microsoft.com/office/drawing/2014/main" id="{7935F6F6-2E4B-404D-947B-50836E947A12}"/>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An empty table, then six example leads</a:t>
            </a:r>
          </a:p>
        </p:txBody>
      </p:sp>
      <p:sp>
        <p:nvSpPr>
          <p:cNvPr id="3" name="">
            <a:extLst xmlns:a="http://schemas.openxmlformats.org/drawingml/2006/main">
              <a:ext uri="{FF2B5EF4-FFF2-40B4-BE49-F238E27FC236}">
                <a16:creationId xmlns:a16="http://schemas.microsoft.com/office/drawing/2014/main" id="{6773BD6A-12AF-45A9-9919-196644BAEFDD}"/>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The first two prompts establish the page and sample data.</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125c134da3e4d13"/>
          <a:stretch xmlns:a="http://schemas.openxmlformats.org/drawingml/2006/main"/>
        </p:blipFill>
        <p:spPr>
          <a:xfrm xmlns:a="http://schemas.openxmlformats.org/drawingml/2006/main">
            <a:off x="6572250" y="1672828"/>
            <a:ext cx="5238750" cy="3274219"/>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95fc147df119410f"/>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5978D1B-AE38-4335-894D-B540B83C9D49}"/>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08</a:t>
            </a:r>
          </a:p>
        </p:txBody>
      </p:sp>
    </p:spTree>
    <p:extLst>
      <p:ext uri="{BB962C8B-B14F-4D97-AF65-F5344CB8AC3E}">
        <p14:creationId xmlns:p14="http://schemas.microsoft.com/office/powerpoint/2010/main" val="1020206222"/>
      </p:ext>
    </p:extLst>
  </p:cSld>
</p:sld>
</file>

<file path=ppt/slides/slide9.xml><?xml version="1.0" encoding="utf-8"?>
<p:sld xmlns:p="http://schemas.openxmlformats.org/presentationml/2006/main">
  <p:cSld>
    <p:bg>
      <p:bgPr>
        <a:solidFill xmlns:a="http://schemas.openxmlformats.org/drawingml/2006/main">
          <a:srgbClr val="0C172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33C5C09-66C7-4A7D-B185-A4124A7809D8}"/>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Our sample scoring rules</a:t>
            </a:r>
          </a:p>
        </p:txBody>
      </p:sp>
      <p:sp>
        <p:nvSpPr>
          <p:cNvPr id="2" name="">
            <a:extLst xmlns:a="http://schemas.openxmlformats.org/drawingml/2006/main">
              <a:ext uri="{FF2B5EF4-FFF2-40B4-BE49-F238E27FC236}">
                <a16:creationId xmlns:a16="http://schemas.microsoft.com/office/drawing/2014/main" id="{653DC926-4538-42B0-A9EA-F831DEC3D68B}"/>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Need 30    Urgency 25</a:t>
            </a:r>
          </a:p>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Budget 25    Authority 20</a:t>
            </a:r>
          </a:p>
        </p:txBody>
      </p:sp>
      <p:sp>
        <p:nvSpPr>
          <p:cNvPr id="3" name="">
            <a:extLst xmlns:a="http://schemas.openxmlformats.org/drawingml/2006/main">
              <a:ext uri="{FF2B5EF4-FFF2-40B4-BE49-F238E27FC236}">
                <a16:creationId xmlns:a16="http://schemas.microsoft.com/office/drawing/2014/main" id="{47C8B84E-9930-4D15-9DB9-BE9EC9519432}"/>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Hot 70–100   Warm 40–69   Cold 0–39</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f5878854dd734c20"/>
          <a:stretch xmlns:a="http://schemas.openxmlformats.org/drawingml/2006/main"/>
        </p:blipFill>
        <p:spPr>
          <a:xfrm xmlns:a="http://schemas.openxmlformats.org/drawingml/2006/main">
            <a:off x="6572250" y="1672828"/>
            <a:ext cx="5238750" cy="3274219"/>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221d8eacee3a429b"/>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F744806D-E78E-4E4C-8CEF-5C0890981BAA}"/>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09</a:t>
            </a:r>
          </a:p>
        </p:txBody>
      </p:sp>
    </p:spTree>
    <p:extLst>
      <p:ext uri="{BB962C8B-B14F-4D97-AF65-F5344CB8AC3E}">
        <p14:creationId xmlns:p14="http://schemas.microsoft.com/office/powerpoint/2010/main" val="56322272"/>
      </p:ext>
    </p:extLst>
  </p:cSld>
</p:sld>
</file>

<file path=ppt/slides/slide10.xml><?xml version="1.0" encoding="utf-8"?>
<p:sld xmlns:p="http://schemas.openxmlformats.org/presentationml/2006/main">
  <p:cSld>
    <p:bg>
      <p:bgPr>
        <a:solidFill xmlns:a="http://schemas.openxmlformats.org/drawingml/2006/main">
          <a:srgbClr val="101C31"/>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3185F77-6F87-4972-973A-35848EEE2500}"/>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Every score has a reason</a:t>
            </a:r>
          </a:p>
        </p:txBody>
      </p:sp>
      <p:sp>
        <p:nvSpPr>
          <p:cNvPr id="2" name="">
            <a:extLst xmlns:a="http://schemas.openxmlformats.org/drawingml/2006/main">
              <a:ext uri="{FF2B5EF4-FFF2-40B4-BE49-F238E27FC236}">
                <a16:creationId xmlns:a16="http://schemas.microsoft.com/office/drawing/2014/main" id="{8705DC69-89AF-4144-B29B-8825DC17E45A}"/>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Points come from the enquiry</a:t>
            </a:r>
          </a:p>
        </p:txBody>
      </p:sp>
      <p:sp>
        <p:nvSpPr>
          <p:cNvPr id="3" name="">
            <a:extLst xmlns:a="http://schemas.openxmlformats.org/drawingml/2006/main">
              <a:ext uri="{FF2B5EF4-FFF2-40B4-BE49-F238E27FC236}">
                <a16:creationId xmlns:a16="http://schemas.microsoft.com/office/drawing/2014/main" id="{F33873C4-3C08-42FF-AE39-7B4E80D62660}"/>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Missing facts earn zero. You inspect the evidence.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8baaba3b62543bc"/>
          <a:stretch xmlns:a="http://schemas.openxmlformats.org/drawingml/2006/main"/>
        </p:blipFill>
        <p:spPr>
          <a:xfrm xmlns:a="http://schemas.openxmlformats.org/drawingml/2006/main">
            <a:off x="6572250" y="1672828"/>
            <a:ext cx="5238750" cy="3274219"/>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4c8106f5c59f4a77"/>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EA2CC024-3BF6-4C64-92FF-6BF3143338F6}"/>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10</a:t>
            </a:r>
          </a:p>
        </p:txBody>
      </p:sp>
    </p:spTree>
    <p:extLst>
      <p:ext uri="{BB962C8B-B14F-4D97-AF65-F5344CB8AC3E}">
        <p14:creationId xmlns:p14="http://schemas.microsoft.com/office/powerpoint/2010/main" val="34756987"/>
      </p:ext>
    </p:extLst>
  </p:cSld>
</p:sld>
</file>

<file path=ppt/slides/slide11.xml><?xml version="1.0" encoding="utf-8"?>
<p:sld xmlns:p="http://schemas.openxmlformats.org/presentationml/2006/main">
  <p:cSld>
    <p:bg>
      <p:bgPr>
        <a:solidFill xmlns:a="http://schemas.openxmlformats.org/drawingml/2006/main">
          <a:srgbClr val="0C172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E01B6CB-4273-4F8C-B58D-AF7A5DB66092}"/>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 clearer result</a:t>
            </a:r>
          </a:p>
        </p:txBody>
      </p:sp>
      <p:sp>
        <p:nvSpPr>
          <p:cNvPr id="2" name="">
            <a:extLst xmlns:a="http://schemas.openxmlformats.org/drawingml/2006/main">
              <a:ext uri="{FF2B5EF4-FFF2-40B4-BE49-F238E27FC236}">
                <a16:creationId xmlns:a16="http://schemas.microsoft.com/office/drawing/2014/main" id="{B73F7064-0488-4D37-BECA-B96101198642}"/>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Reasoning, next action and signal breakdown</a:t>
            </a:r>
          </a:p>
        </p:txBody>
      </p:sp>
      <p:sp>
        <p:nvSpPr>
          <p:cNvPr id="3" name="">
            <a:extLst xmlns:a="http://schemas.openxmlformats.org/drawingml/2006/main">
              <a:ext uri="{FF2B5EF4-FFF2-40B4-BE49-F238E27FC236}">
                <a16:creationId xmlns:a16="http://schemas.microsoft.com/office/drawing/2014/main" id="{667661D2-247F-4273-BD1C-2E64D4E83105}"/>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The presentation changes while the scoring stays the same.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80ccdb26a9b64718"/>
          <a:stretch xmlns:a="http://schemas.openxmlformats.org/drawingml/2006/main"/>
        </p:blipFill>
        <p:spPr>
          <a:xfrm xmlns:a="http://schemas.openxmlformats.org/drawingml/2006/main">
            <a:off x="6572250" y="1672828"/>
            <a:ext cx="5238750" cy="3274219"/>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13b5115f0c3494c"/>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5EC5013-B2EB-4F2E-9B70-12D473553FD0}"/>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11</a:t>
            </a:r>
          </a:p>
        </p:txBody>
      </p:sp>
    </p:spTree>
    <p:extLst>
      <p:ext uri="{BB962C8B-B14F-4D97-AF65-F5344CB8AC3E}">
        <p14:creationId xmlns:p14="http://schemas.microsoft.com/office/powerpoint/2010/main" val="499657528"/>
      </p:ext>
    </p:extLst>
  </p:cSld>
</p:sld>
</file>

<file path=ppt/slides/slide12.xml><?xml version="1.0" encoding="utf-8"?>
<p:sld xmlns:p="http://schemas.openxmlformats.org/presentationml/2006/main">
  <p:cSld>
    <p:bg>
      <p:bgPr>
        <a:solidFill xmlns:a="http://schemas.openxmlformats.org/drawingml/2006/main">
          <a:srgbClr val="0C172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81F3127-3ED2-4A04-84D4-F00595B43ADF}"/>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The working sales demo</a:t>
            </a:r>
          </a:p>
        </p:txBody>
      </p:sp>
      <p:sp>
        <p:nvSpPr>
          <p:cNvPr id="2" name="">
            <a:extLst xmlns:a="http://schemas.openxmlformats.org/drawingml/2006/main">
              <a:ext uri="{FF2B5EF4-FFF2-40B4-BE49-F238E27FC236}">
                <a16:creationId xmlns:a16="http://schemas.microsoft.com/office/drawing/2014/main" id="{EA34A881-6A3F-4A4C-AA87-8EFB5FBEDB4D}"/>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Sort, filter, inspect and reset</a:t>
            </a:r>
          </a:p>
        </p:txBody>
      </p:sp>
      <p:sp>
        <p:nvSpPr>
          <p:cNvPr id="3" name="">
            <a:extLst xmlns:a="http://schemas.openxmlformats.org/drawingml/2006/main">
              <a:ext uri="{FF2B5EF4-FFF2-40B4-BE49-F238E27FC236}">
                <a16:creationId xmlns:a16="http://schemas.microsoft.com/office/drawing/2014/main" id="{993FA02E-D226-47FD-A998-13FD9AA8C0C9}"/>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ChatGPT creates the code. The page applies the rules.</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8653745de974697"/>
          <a:stretch xmlns:a="http://schemas.openxmlformats.org/drawingml/2006/main"/>
        </p:blipFill>
        <p:spPr>
          <a:xfrm xmlns:a="http://schemas.openxmlformats.org/drawingml/2006/main">
            <a:off x="6693013" y="1047750"/>
            <a:ext cx="4949598" cy="4619625"/>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38b927e16df64a31"/>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2705E7D-2337-4F73-9231-D067AD4781CA}"/>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12</a:t>
            </a:r>
          </a:p>
        </p:txBody>
      </p:sp>
    </p:spTree>
    <p:extLst>
      <p:ext uri="{BB962C8B-B14F-4D97-AF65-F5344CB8AC3E}">
        <p14:creationId xmlns:p14="http://schemas.microsoft.com/office/powerpoint/2010/main" val="476109319"/>
      </p:ext>
    </p:extLst>
  </p:cSld>
</p:sld>
</file>

<file path=ppt/slides/slide13.xml><?xml version="1.0" encoding="utf-8"?>
<p:sld xmlns:p="http://schemas.openxmlformats.org/presentationml/2006/main">
  <p:cSld>
    <p:bg>
      <p:bgPr>
        <a:solidFill xmlns:a="http://schemas.openxmlformats.org/drawingml/2006/main">
          <a:srgbClr val="101C31"/>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B70E5E0-058E-48EE-8572-C717126A8ACF}"/>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Your own small project</a:t>
            </a:r>
          </a:p>
        </p:txBody>
      </p:sp>
      <p:sp>
        <p:nvSpPr>
          <p:cNvPr id="2" name="">
            <a:extLst xmlns:a="http://schemas.openxmlformats.org/drawingml/2006/main">
              <a:ext uri="{FF2B5EF4-FFF2-40B4-BE49-F238E27FC236}">
                <a16:creationId xmlns:a16="http://schemas.microsoft.com/office/drawing/2014/main" id="{038975BE-B195-4CBC-B80C-63D93CF9A2C7}"/>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One task with rules you can explain</a:t>
            </a:r>
          </a:p>
        </p:txBody>
      </p:sp>
      <p:sp>
        <p:nvSpPr>
          <p:cNvPr id="3" name="">
            <a:extLst xmlns:a="http://schemas.openxmlformats.org/drawingml/2006/main">
              <a:ext uri="{FF2B5EF4-FFF2-40B4-BE49-F238E27FC236}">
                <a16:creationId xmlns:a16="http://schemas.microsoft.com/office/drawing/2014/main" id="{80101D32-A1B5-4089-B271-153815EBA14C}"/>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Test a normal case, missing information and an exception.</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cae222d7fd6c4f56"/>
          <a:stretch xmlns:a="http://schemas.openxmlformats.org/drawingml/2006/main"/>
        </p:blipFill>
        <p:spPr>
          <a:xfrm xmlns:a="http://schemas.openxmlformats.org/drawingml/2006/main">
            <a:off x="6693013" y="1047750"/>
            <a:ext cx="4949598" cy="4619625"/>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5fd2544b165749b5"/>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B6125C0-DA38-42DF-AE11-48228F6EE6AC}"/>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13</a:t>
            </a:r>
          </a:p>
        </p:txBody>
      </p:sp>
    </p:spTree>
    <p:extLst>
      <p:ext uri="{BB962C8B-B14F-4D97-AF65-F5344CB8AC3E}">
        <p14:creationId xmlns:p14="http://schemas.microsoft.com/office/powerpoint/2010/main" val="559426625"/>
      </p:ext>
    </p:extLst>
  </p:cSld>
</p:sld>
</file>

<file path=ppt/slides/slide14.xml><?xml version="1.0" encoding="utf-8"?>
<p:sld xmlns:p="http://schemas.openxmlformats.org/presentationml/2006/main">
  <p:cSld>
    <p:bg>
      <p:bgPr>
        <a:solidFill xmlns:a="http://schemas.openxmlformats.org/drawingml/2006/main">
          <a:srgbClr val="0C1726"/>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B7C9C1F-082A-4405-9C69-D60B5C746A49}"/>
              </a:ext>
            </a:extLst>
          </p:cNvPr>
          <p:cNvSpPr>
            <a:spLocks xmlns:a="http://schemas.openxmlformats.org/drawingml/2006/main" noGrp="1"/>
          </p:cNvSpPr>
          <p:nvPr/>
        </p:nvSpPr>
        <p:spPr>
          <a:xfrm xmlns:a="http://schemas.openxmlformats.org/drawingml/2006/main">
            <a:off x="619125" y="666750"/>
            <a:ext cx="59531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The next stage</a:t>
            </a:r>
          </a:p>
        </p:txBody>
      </p:sp>
      <p:sp>
        <p:nvSpPr>
          <p:cNvPr id="2" name="">
            <a:extLst xmlns:a="http://schemas.openxmlformats.org/drawingml/2006/main">
              <a:ext uri="{FF2B5EF4-FFF2-40B4-BE49-F238E27FC236}">
                <a16:creationId xmlns:a16="http://schemas.microsoft.com/office/drawing/2014/main" id="{039922BB-23DD-434A-83ED-062B587B6E42}"/>
              </a:ext>
            </a:extLst>
          </p:cNvPr>
          <p:cNvSpPr>
            <a:spLocks xmlns:a="http://schemas.openxmlformats.org/drawingml/2006/main" noGrp="1"/>
          </p:cNvSpPr>
          <p:nvPr/>
        </p:nvSpPr>
        <p:spPr>
          <a:xfrm xmlns:a="http://schemas.openxmlformats.org/drawingml/2006/main">
            <a:off x="619125" y="2476500"/>
            <a:ext cx="5762625"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1">
                <a:solidFill>
                  <a:srgbClr val="7AE8D5"/>
                </a:solidFill>
                <a:latin typeface="Helvetica Neue"/>
                <a:ea typeface="Helvetica Neue"/>
                <a:cs typeface="Helvetica Neue"/>
              </a:defRPr>
            </a:pPr>
            <a:r>
              <a:rPr sz="2550" b="1">
                <a:solidFill>
                  <a:srgbClr val="7AE8D5"/>
                </a:solidFill>
                <a:latin typeface="Helvetica Neue"/>
                <a:ea typeface="Helvetica Neue"/>
                <a:cs typeface="Helvetica Neue"/>
              </a:rPr>
              <a:t>Build Your First AI Tool</a:t>
            </a:r>
          </a:p>
        </p:txBody>
      </p:sp>
      <p:sp>
        <p:nvSpPr>
          <p:cNvPr id="3" name="">
            <a:extLst xmlns:a="http://schemas.openxmlformats.org/drawingml/2006/main">
              <a:ext uri="{FF2B5EF4-FFF2-40B4-BE49-F238E27FC236}">
                <a16:creationId xmlns:a16="http://schemas.microsoft.com/office/drawing/2014/main" id="{AD8D6FC7-41CD-4C1E-A8D2-94A960AC62C6}"/>
              </a:ext>
            </a:extLst>
          </p:cNvPr>
          <p:cNvSpPr>
            <a:spLocks xmlns:a="http://schemas.openxmlformats.org/drawingml/2006/main" noGrp="1"/>
          </p:cNvSpPr>
          <p:nvPr/>
        </p:nvSpPr>
        <p:spPr>
          <a:xfrm xmlns:a="http://schemas.openxmlformats.org/drawingml/2006/main">
            <a:off x="619125" y="4476750"/>
            <a:ext cx="5619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C4CFDF"/>
                </a:solidFill>
                <a:latin typeface="Helvetica Neue"/>
                <a:ea typeface="Helvetica Neue"/>
                <a:cs typeface="Helvetica Neue"/>
              </a:defRPr>
            </a:pPr>
            <a:r>
              <a:rPr sz="2025" b="0">
                <a:solidFill>
                  <a:srgbClr val="C4CFDF"/>
                </a:solidFill>
                <a:latin typeface="Helvetica Neue"/>
                <a:ea typeface="Helvetica Neue"/>
                <a:cs typeface="Helvetica Neue"/>
              </a:rPr>
              <a:t>A deeper course is in preparation.</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b6270aa4badc4d89"/>
          <a:stretch xmlns:a="http://schemas.openxmlformats.org/drawingml/2006/main"/>
        </p:blipFill>
        <p:spPr>
          <a:xfrm xmlns:a="http://schemas.openxmlformats.org/drawingml/2006/main">
            <a:off x="6693013" y="1047750"/>
            <a:ext cx="4949598" cy="4619625"/>
          </a:xfrm>
          <a:prstGeom xmlns:a="http://schemas.openxmlformats.org/drawingml/2006/main" prst="rect">
            <a:avLst/>
          </a:prstGeom>
        </p:spPr>
      </p:pic>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6872fbb6d74c445f"/>
          <a:stretch xmlns:a="http://schemas.openxmlformats.org/drawingml/2006/main"/>
        </p:blipFill>
        <p:spPr>
          <a:xfrm xmlns:a="http://schemas.openxmlformats.org/drawingml/2006/main">
            <a:off x="619125" y="5811947"/>
            <a:ext cx="2857500" cy="758607"/>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09AAE08-842C-4635-AAC0-FC84A824CC95}"/>
              </a:ext>
            </a:extLst>
          </p:cNvPr>
          <p:cNvSpPr>
            <a:spLocks xmlns:a="http://schemas.openxmlformats.org/drawingml/2006/main" noGrp="1"/>
          </p:cNvSpPr>
          <p:nvPr/>
        </p:nvSpPr>
        <p:spPr>
          <a:xfrm xmlns:a="http://schemas.openxmlformats.org/drawingml/2006/main">
            <a:off x="11049000" y="6191250"/>
            <a:ext cx="5238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0">
                <a:solidFill>
                  <a:srgbClr val="8193AC"/>
                </a:solidFill>
                <a:latin typeface="Helvetica Neue"/>
                <a:ea typeface="Helvetica Neue"/>
                <a:cs typeface="Helvetica Neue"/>
              </a:defRPr>
            </a:pPr>
            <a:r>
              <a:rPr sz="1350" b="0">
                <a:solidFill>
                  <a:srgbClr val="8193AC"/>
                </a:solidFill>
                <a:latin typeface="Helvetica Neue"/>
                <a:ea typeface="Helvetica Neue"/>
                <a:cs typeface="Helvetica Neue"/>
              </a:rPr>
              <a:t>14</a:t>
            </a:r>
          </a:p>
        </p:txBody>
      </p:sp>
    </p:spTree>
    <p:extLst>
      <p:ext uri="{BB962C8B-B14F-4D97-AF65-F5344CB8AC3E}">
        <p14:creationId xmlns:p14="http://schemas.microsoft.com/office/powerpoint/2010/main" val="119639346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2026-09-15T12:15:17.5060000Z</dcterms:created>
  <dcterms:modified xsi:type="dcterms:W3CDTF">2026-09-15T12:15:17.5060000Z</dcterms:modified>
</coreProperties>
</file>