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79f39c2ec84728" /><Relationship Type="http://schemas.openxmlformats.org/officeDocument/2006/relationships/extended-properties" Target="/docProps/app.xml" Id="R61395d71715b49f2" /><Relationship Type="http://schemas.openxmlformats.org/officeDocument/2006/relationships/officeDocument" Target="/ppt/presentation.xml" Id="Raf46719fcb404b5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977a27f23a448a"/>
  </p:sldMasterIdLst>
  <p:notesMasterIdLst>
    <p:notesMasterId xmlns:r="http://schemas.openxmlformats.org/officeDocument/2006/relationships" r:id="Rc9a2000d86834835"/>
  </p:notesMasterIdLst>
  <p:sldIdLst>
    <p:sldId xmlns:r="http://schemas.openxmlformats.org/officeDocument/2006/relationships" id="256" r:id="Re789f56b46ad41c1"/>
    <p:sldId xmlns:r="http://schemas.openxmlformats.org/officeDocument/2006/relationships" id="257" r:id="Ra426e131984b47bb"/>
    <p:sldId xmlns:r="http://schemas.openxmlformats.org/officeDocument/2006/relationships" id="258" r:id="R387806ac9e0f4773"/>
    <p:sldId xmlns:r="http://schemas.openxmlformats.org/officeDocument/2006/relationships" id="259" r:id="R875214ae5fc94903"/>
    <p:sldId xmlns:r="http://schemas.openxmlformats.org/officeDocument/2006/relationships" id="260" r:id="R7fc16c10722643ce"/>
    <p:sldId xmlns:r="http://schemas.openxmlformats.org/officeDocument/2006/relationships" id="261" r:id="R78fac0536be24caa"/>
    <p:sldId xmlns:r="http://schemas.openxmlformats.org/officeDocument/2006/relationships" id="262" r:id="Rd19638e6fb1f4e35"/>
    <p:sldId xmlns:r="http://schemas.openxmlformats.org/officeDocument/2006/relationships" id="263" r:id="Rb2ae5b5e31994695"/>
    <p:sldId xmlns:r="http://schemas.openxmlformats.org/officeDocument/2006/relationships" id="264" r:id="R271089ebdcb14093"/>
    <p:sldId xmlns:r="http://schemas.openxmlformats.org/officeDocument/2006/relationships" id="265" r:id="Rbf739693791441aa"/>
    <p:sldId xmlns:r="http://schemas.openxmlformats.org/officeDocument/2006/relationships" id="266" r:id="R1c744f760f064f6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85715e1fd740e9" /><Relationship Type="http://schemas.openxmlformats.org/officeDocument/2006/relationships/slideMaster" Target="/ppt/slideMasters/slideMaster1.xml" Id="Rb2977a27f23a448a" /><Relationship Type="http://schemas.openxmlformats.org/officeDocument/2006/relationships/notesMaster" Target="/ppt/notesMasters/notesMaster1.xml" Id="Rc9a2000d86834835" /><Relationship Type="http://schemas.openxmlformats.org/officeDocument/2006/relationships/presProps" Target="/ppt/presProps.xml" Id="R6d7147f2508a40d9" /><Relationship Type="http://schemas.openxmlformats.org/officeDocument/2006/relationships/tableStyles" Target="/ppt/tableStyles.xml" Id="Reee88d67f3a246b5" /><Relationship Type="http://schemas.openxmlformats.org/officeDocument/2006/relationships/slide" Target="/ppt/slides/slide1.xml" Id="Re789f56b46ad41c1" /><Relationship Type="http://schemas.openxmlformats.org/officeDocument/2006/relationships/slide" Target="/ppt/slides/slide2.xml" Id="Ra426e131984b47bb" /><Relationship Type="http://schemas.openxmlformats.org/officeDocument/2006/relationships/slide" Target="/ppt/slides/slide3.xml" Id="R387806ac9e0f4773" /><Relationship Type="http://schemas.openxmlformats.org/officeDocument/2006/relationships/slide" Target="/ppt/slides/slide4.xml" Id="R875214ae5fc94903" /><Relationship Type="http://schemas.openxmlformats.org/officeDocument/2006/relationships/slide" Target="/ppt/slides/slide5.xml" Id="R7fc16c10722643ce" /><Relationship Type="http://schemas.openxmlformats.org/officeDocument/2006/relationships/slide" Target="/ppt/slides/slide6.xml" Id="R78fac0536be24caa" /><Relationship Type="http://schemas.openxmlformats.org/officeDocument/2006/relationships/slide" Target="/ppt/slides/slide7.xml" Id="Rd19638e6fb1f4e35" /><Relationship Type="http://schemas.openxmlformats.org/officeDocument/2006/relationships/slide" Target="/ppt/slides/slide8.xml" Id="Rb2ae5b5e31994695" /><Relationship Type="http://schemas.openxmlformats.org/officeDocument/2006/relationships/slide" Target="/ppt/slides/slide9.xml" Id="R271089ebdcb14093" /><Relationship Type="http://schemas.openxmlformats.org/officeDocument/2006/relationships/slide" Target="/ppt/slides/slide10.xml" Id="Rbf739693791441aa" /><Relationship Type="http://schemas.openxmlformats.org/officeDocument/2006/relationships/slide" Target="/ppt/slides/slide11.xml" Id="R1c744f760f064f6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9a99eb62ad48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c66c7ae19514c5c" /><Relationship Type="http://schemas.openxmlformats.org/officeDocument/2006/relationships/notesMaster" Target="/ppt/notesMasters/notesMaster1.xml" Id="R8bd425cecaa446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060c7665ceb460f" /><Relationship Type="http://schemas.openxmlformats.org/officeDocument/2006/relationships/notesMaster" Target="/ppt/notesMasters/notesMaster1.xml" Id="R38feb46d20aa48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6e0823c952d46a7" /><Relationship Type="http://schemas.openxmlformats.org/officeDocument/2006/relationships/notesMaster" Target="/ppt/notesMasters/notesMaster1.xml" Id="R65ad6c99c66b4e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842f917f08f40e6" /><Relationship Type="http://schemas.openxmlformats.org/officeDocument/2006/relationships/notesMaster" Target="/ppt/notesMasters/notesMaster1.xml" Id="R99273ceacc644c7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8af858d63144cbd" /><Relationship Type="http://schemas.openxmlformats.org/officeDocument/2006/relationships/notesMaster" Target="/ppt/notesMasters/notesMaster1.xml" Id="Rca3cafe7433a4c2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9e770c62a7c4f19" /><Relationship Type="http://schemas.openxmlformats.org/officeDocument/2006/relationships/notesMaster" Target="/ppt/notesMasters/notesMaster1.xml" Id="R487f7fe722ed49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ea188e918a4f34" /><Relationship Type="http://schemas.openxmlformats.org/officeDocument/2006/relationships/notesMaster" Target="/ppt/notesMasters/notesMaster1.xml" Id="Rbc989c6b469c446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3b9930863af4a0f" /><Relationship Type="http://schemas.openxmlformats.org/officeDocument/2006/relationships/notesMaster" Target="/ppt/notesMasters/notesMaster1.xml" Id="R7533f3e275c94bf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1726bdb95b4c53" /><Relationship Type="http://schemas.openxmlformats.org/officeDocument/2006/relationships/notesMaster" Target="/ppt/notesMasters/notesMaster1.xml" Id="Rfe0206a687b6442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8b5efcf9653464c" /><Relationship Type="http://schemas.openxmlformats.org/officeDocument/2006/relationships/notesMaster" Target="/ppt/notesMasters/notesMaster1.xml" Id="R4db73f9b80c440f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4dbfa3d4cd5434e" /><Relationship Type="http://schemas.openxmlformats.org/officeDocument/2006/relationships/notesMaster" Target="/ppt/notesMasters/notesMaster1.xml" Id="R5c9d1820a9414c9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local working Nayara demo captured 27 Sep 2026. Public demo target: https://nayara-ai-jewellery-advisor.dheeraj-sunny.chatgpt.site/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shopper request shown is the tested demo prompt.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confirmed public demo screenshot. The catalogue contains 30 illustrative products.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confirmed public demo screenshots. Voice input support depends on browser microphone permission and transcription reliability.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local working demo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local working demo screenshot. Recommendation explanations depend on recorded catalogue attributes.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local working demo screenshot. Styled previews are curated pairings, not virtual try-on.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Conceptual pilot architecture. Exact systems and integrations depend on the brand’s ecommerce stack.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 performance claims are made. Measures are proposed for a future pilot.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Public demo target URL. Confirm the public deployment before external publication.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Proof links: hosted showcase, embedded walkthrough, downloadable presentation, and working public demo.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a02fd000894fd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7575e408004fdb" /><Relationship Type="http://schemas.openxmlformats.org/officeDocument/2006/relationships/slideLayout" Target="/ppt/slideLayouts/slideLayout1.xml" Id="R72b40ac13622415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2b40ac13622415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2f258d442b4f3c" /><Relationship Type="http://schemas.openxmlformats.org/officeDocument/2006/relationships/image" Target="/ppt/media/image.png" Id="Reacc795f77ca4172" /><Relationship Type="http://schemas.openxmlformats.org/officeDocument/2006/relationships/notesSlide" Target="/ppt/notesSlides/notesSlide1.xml" Id="R21158b26abe14aa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c4998e06604575" /><Relationship Type="http://schemas.openxmlformats.org/officeDocument/2006/relationships/notesSlide" Target="/ppt/notesSlides/notesSlide2.xml" Id="R029b283ed48b48f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90f9b105b4431" /><Relationship Type="http://schemas.openxmlformats.org/officeDocument/2006/relationships/image" Target="/ppt/media/image2.png" Id="Rb1f6f6b96508472f" /><Relationship Type="http://schemas.openxmlformats.org/officeDocument/2006/relationships/notesSlide" Target="/ppt/notesSlides/notesSlide3.xml" Id="Rbaee316d7da0415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3e435bbeeb4fed" /><Relationship Type="http://schemas.openxmlformats.org/officeDocument/2006/relationships/image" Target="/ppt/media/image3.png" Id="R129df6c3e51c4d7e" /><Relationship Type="http://schemas.openxmlformats.org/officeDocument/2006/relationships/image" Target="/ppt/media/image4.png" Id="R1445c29ae8da46a0" /><Relationship Type="http://schemas.openxmlformats.org/officeDocument/2006/relationships/notesSlide" Target="/ppt/notesSlides/notesSlide4.xml" Id="R089c186b365543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4e7daf8ea447a5" /><Relationship Type="http://schemas.openxmlformats.org/officeDocument/2006/relationships/image" Target="/ppt/media/image5.png" Id="R6acff83a08f74dc5" /><Relationship Type="http://schemas.openxmlformats.org/officeDocument/2006/relationships/notesSlide" Target="/ppt/notesSlides/notesSlide5.xml" Id="R8b3a7c3d4c514e6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daaa2062584b2f" /><Relationship Type="http://schemas.openxmlformats.org/officeDocument/2006/relationships/image" Target="/ppt/media/image6.png" Id="Rcb1440f285ec4845" /><Relationship Type="http://schemas.openxmlformats.org/officeDocument/2006/relationships/notesSlide" Target="/ppt/notesSlides/notesSlide6.xml" Id="Rbdbe443dc3da49f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d0ed01c83a431f" /><Relationship Type="http://schemas.openxmlformats.org/officeDocument/2006/relationships/image" Target="/ppt/media/image7.png" Id="R42c143c1284e448f" /><Relationship Type="http://schemas.openxmlformats.org/officeDocument/2006/relationships/notesSlide" Target="/ppt/notesSlides/notesSlide7.xml" Id="R7948f4872afe4da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98fda74c044a28" /><Relationship Type="http://schemas.openxmlformats.org/officeDocument/2006/relationships/notesSlide" Target="/ppt/notesSlides/notesSlide8.xml" Id="R0889790ddfd34c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5e292b3754b69" /><Relationship Type="http://schemas.openxmlformats.org/officeDocument/2006/relationships/notesSlide" Target="/ppt/notesSlides/notesSlide9.xml" Id="Rdf47c0ff243c481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68ef6ea0294f0c" /><Relationship Type="http://schemas.openxmlformats.org/officeDocument/2006/relationships/image" Target="/ppt/media/image8.png" Id="Rada74bfce1614db1" /><Relationship Type="http://schemas.openxmlformats.org/officeDocument/2006/relationships/notesSlide" Target="/ppt/notesSlides/notesSlide10.xml" Id="Rba4b2904571147f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cfdce5fdf34e46" /><Relationship Type="http://schemas.openxmlformats.org/officeDocument/2006/relationships/notesSlide" Target="/ppt/notesSlides/notesSlide11.xml" Id="Rce95e134ad7c4b8d" /><Relationship Type="http://schemas.openxmlformats.org/officeDocument/2006/relationships/hyperlink" Target="https://dmailabs.ai/showcase/nayara-ai-jewellery-advisor/" TargetMode="External" Id="rIdNayaraShowcase"/><Relationship Type="http://schemas.openxmlformats.org/officeDocument/2006/relationships/hyperlink" Target="https://dmailabs.ai/showcase/nayara-ai-jewellery-advisor/#walkthrough" TargetMode="External" Id="rIdNayaraVideo"/><Relationship Type="http://schemas.openxmlformats.org/officeDocument/2006/relationships/hyperlink" Target="https://dmailabs.ai/showcase/nayara-ai-jewellery-advisor/nayara-sales-deck.pptx" TargetMode="External" Id="rIdNayaraDeck"/><Relationship Type="http://schemas.openxmlformats.org/officeDocument/2006/relationships/hyperlink" Target="https://nayara-ai-jewellery-advisor.dheeraj-sunny.chatgpt.site/" TargetMode="External" Id="rIdNayaraDemo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D10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4695AF-3546-4F32-B063-3C49442CA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1020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cc795f77ca4172"/>
          <a:srcRect xmlns:a="http://schemas.openxmlformats.org/drawingml/2006/main" l="23741" t="0" r="237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29375" y="0"/>
            <a:ext cx="576262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99C545-06D6-403D-85CC-B689738C7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0"/>
            <a:ext cx="1714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1020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DB65AB-D268-48F2-85BD-328FEAD8A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rPr>
              <a:t>NAYARA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4F11BB-9151-4B28-A947-E063B01AD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1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1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Conversational jewellery discovery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1C8778-7CAF-46EA-AC20-EF7B0B37E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62350"/>
            <a:ext cx="4857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EADF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 i="0">
                <a:solidFill>
                  <a:srgbClr val="EADFE5"/>
                </a:solidFill>
                <a:latin typeface="Helvetica Neue"/>
                <a:ea typeface="Helvetica Neue"/>
                <a:cs typeface="Helvetica Neue"/>
              </a:rPr>
              <a:t>A working DM AI Labs showcase for ecommerce sales conversations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4652C4-77B4-4224-B1FE-54BFD04A5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4350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D99A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D99AB5"/>
                </a:solidFill>
                <a:latin typeface="Helvetica Neue"/>
                <a:ea typeface="Helvetica Neue"/>
                <a:cs typeface="Helvetica Neue"/>
              </a:rPr>
              <a:t>Fictional brand / Illustrative catalogue / Demo bag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01DBBE-BE40-4140-96EA-BB5DD958E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D8C7D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D8C7D0"/>
                </a:solidFill>
                <a:latin typeface="Helvetica Neue"/>
                <a:ea typeface="Helvetica Neue"/>
                <a:cs typeface="Helvetica Neue"/>
              </a:rPr>
              <a:t>DM AI Labs showcase / Nayara is fictional / 1/11</a:t>
            </a:r>
          </a:p>
        </p:txBody>
      </p:sp>
    </p:spTree>
    <p:extLst>
      <p:ext uri="{BB962C8B-B14F-4D97-AF65-F5344CB8AC3E}">
        <p14:creationId xmlns:p14="http://schemas.microsoft.com/office/powerpoint/2010/main" val="7295395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098928-8EC9-442C-B7D9-36FE98975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953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rPr>
              <a:t>The discovery gap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D5E357-13BE-4B6F-8C5E-F308313E1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rPr>
              <a:t>Filters work when shoppers already know the product language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B9EFD7-7BB8-4B55-A0AC-589246448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5191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Jewellery often starts with an occasion, an outfit, a colour, a comfort preference, or a budget. Those needs arrive together and change after the shopper sees options.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5D85E3-474F-4FA8-A228-5F46B54B2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762000"/>
            <a:ext cx="4095750" cy="4572000"/>
          </a:xfrm>
          <a:prstGeom xmlns:a="http://schemas.openxmlformats.org/drawingml/2006/main" prst="roundRect">
            <a:avLst>
              <a:gd name="adj" fmla="val 6047"/>
            </a:avLst>
          </a:prstGeom>
          <a:solidFill xmlns:a="http://schemas.openxmlformats.org/drawingml/2006/main">
            <a:srgbClr val="F6ECE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BF4439-9B1B-45CE-8694-1DC9B8919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428750"/>
            <a:ext cx="3143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98"/>
          </a:bodyPr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rPr>
              <a:t>“I’m wearing a bottle-green silk saree to an evening wedding and want something elegant under ₹4,000, but not too heavy.”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DB80ED-A9C8-4EEB-B1E6-6D4216649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DM AI Labs showcase / Nayara is fictional / 2/11</a:t>
            </a:r>
          </a:p>
        </p:txBody>
      </p:sp>
    </p:spTree>
    <p:extLst>
      <p:ext uri="{BB962C8B-B14F-4D97-AF65-F5344CB8AC3E}">
        <p14:creationId xmlns:p14="http://schemas.microsoft.com/office/powerpoint/2010/main" val="15748536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3FB58C-8E8D-46E8-8251-B3A55B9A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rPr>
              <a:t>What Nayara demonstrates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f6f6b96508472f"/>
          <a:srcRect xmlns:a="http://schemas.openxmlformats.org/drawingml/2006/main" l="133" t="0" r="1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285875"/>
            <a:ext cx="7143750" cy="4476750"/>
          </a:xfrm>
          <a:prstGeom xmlns:a="http://schemas.openxmlformats.org/drawingml/2006/main" prst="roundRect">
            <a:avLst>
              <a:gd name="adj" fmla="val 3830"/>
            </a:avLst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705376-6D0D-4E36-8E3E-8F80E1132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428750"/>
            <a:ext cx="295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rPr>
              <a:t>One natural request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7271AC-5334-496F-95C8-5C057EA98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885950"/>
            <a:ext cx="295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The shopper can combine occasion, outfit, colour, comfort, and budget.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0FA227-1C43-486A-AA02-61BFA37DF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048000"/>
            <a:ext cx="295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rPr>
              <a:t>Three visible choices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FABC14-0E2A-493D-8E85-A11AAA75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505200"/>
            <a:ext cx="295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Each option comes from the illustrative catalogue with a grounded styling reason.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DA6792-777C-49F7-92A2-BE6788F09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762500"/>
            <a:ext cx="295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rPr>
              <a:t>Spoken response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62589D-D6F7-4419-A6DC-C26D8BA1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5219700"/>
            <a:ext cx="295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Mira summarises the result while the products stay visible.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99530C-9356-4C41-8451-CE138BBE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DM AI Labs showcase / Nayara is fictional / 3/11</a:t>
            </a:r>
          </a:p>
        </p:txBody>
      </p:sp>
    </p:spTree>
    <p:extLst>
      <p:ext uri="{BB962C8B-B14F-4D97-AF65-F5344CB8AC3E}">
        <p14:creationId xmlns:p14="http://schemas.microsoft.com/office/powerpoint/2010/main" val="18761357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98B574-9015-4579-8C88-32E3BBD4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rPr>
              <a:t>Live customer journey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9df6c3e51c4d7e"/>
          <a:srcRect xmlns:a="http://schemas.openxmlformats.org/drawingml/2006/main" l="36" t="0" r="3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257300"/>
            <a:ext cx="5238750" cy="3276600"/>
          </a:xfrm>
          <a:prstGeom xmlns:a="http://schemas.openxmlformats.org/drawingml/2006/main" prst="roundRect">
            <a:avLst>
              <a:gd name="adj" fmla="val 5233"/>
            </a:avLst>
          </a:prstGeom>
        </p:spPr>
      </p:pic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45c29ae8da46a0"/>
          <a:srcRect xmlns:a="http://schemas.openxmlformats.org/drawingml/2006/main" l="36" t="0" r="3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1257300"/>
            <a:ext cx="5238750" cy="3276600"/>
          </a:xfrm>
          <a:prstGeom xmlns:a="http://schemas.openxmlformats.org/drawingml/2006/main" prst="roundRect">
            <a:avLst>
              <a:gd name="adj" fmla="val 5233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74131E-0723-4E97-A4E3-33464098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57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rPr>
              <a:t>1  Describe the whole need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EE0373-3B79-4D82-9955-829897B7B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8577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rPr>
              <a:t>2  Review products and continue the conversation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E32F9C-37FB-492C-B93F-61E85EF3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38800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The demo can use voice input or typed turns. Typed turns provide the most stable capture while retaining Mira’s spoken replies.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BEF3BD-0159-4FF4-A8EF-F2ECFD0BB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DM AI Labs showcase / Nayara is fictional / 4/11</a:t>
            </a:r>
          </a:p>
        </p:txBody>
      </p:sp>
    </p:spTree>
    <p:extLst>
      <p:ext uri="{BB962C8B-B14F-4D97-AF65-F5344CB8AC3E}">
        <p14:creationId xmlns:p14="http://schemas.microsoft.com/office/powerpoint/2010/main" val="18206652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C94BAF-64C6-439E-89F1-0DECD71A1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rPr>
              <a:t>Conversation memory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cff83a08f74dc5"/>
          <a:srcRect xmlns:a="http://schemas.openxmlformats.org/drawingml/2006/main" l="10000" t="0" r="100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0" y="1047750"/>
            <a:ext cx="6096000" cy="4762500"/>
          </a:xfrm>
          <a:prstGeom xmlns:a="http://schemas.openxmlformats.org/drawingml/2006/main" prst="roundRect">
            <a:avLst>
              <a:gd name="adj" fmla="val 3600"/>
            </a:avLst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84B0DE-D883-4156-B557-13C02A5FC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rPr>
              <a:t>Earlier context remains visible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24045A-F2E1-425F-85F1-06A9F30D4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4095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The shopper changes the metal while keeping the wedding, outfit, comfort preference, and budget in the conversation.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1DD31F-6180-4B55-85CA-556814C93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rPr>
              <a:t>Follow-up used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19A4C6-BED3-4F65-979D-8DF14B0F4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4191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rPr>
              <a:t>“Show me silver options instead, keeping the same occasion and budget.”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4C7877-9E01-4E54-8B97-A49EA5387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DM AI Labs showcase / Nayara is fictional / 5/11</a:t>
            </a:r>
          </a:p>
        </p:txBody>
      </p:sp>
    </p:spTree>
    <p:extLst>
      <p:ext uri="{BB962C8B-B14F-4D97-AF65-F5344CB8AC3E}">
        <p14:creationId xmlns:p14="http://schemas.microsoft.com/office/powerpoint/2010/main" val="3228232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6E9240-6FBC-4C10-982B-A42665DD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rPr>
              <a:t>Coordinated selling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1440f285ec4845"/>
          <a:srcRect xmlns:a="http://schemas.openxmlformats.org/drawingml/2006/main" l="6186" t="0" r="61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238250"/>
            <a:ext cx="6477000" cy="4619625"/>
          </a:xfrm>
          <a:prstGeom xmlns:a="http://schemas.openxmlformats.org/drawingml/2006/main" prst="roundRect">
            <a:avLst>
              <a:gd name="adj" fmla="val 3711"/>
            </a:avLst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3045ED-10FC-4D02-9BCB-27F4D3BC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428750"/>
            <a:ext cx="3714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rPr>
              <a:t>From one piece to a complete look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E7BC77-E076-4A77-97E3-5EB889535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619375"/>
            <a:ext cx="37147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A matching-category request uses the current selection as the coordination anchor. The demo can carry forward the occasion and budget, then explain shared metal, stone, or styling cues.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2BDB5C-963F-4DB3-85F0-38E1B55C1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0482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rPr>
              <a:t>Catalogue-grounded cross-sell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D9D33C-4444-480C-942F-DEEF11442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DM AI Labs showcase / Nayara is fictional / 6/11</a:t>
            </a:r>
          </a:p>
        </p:txBody>
      </p:sp>
    </p:spTree>
    <p:extLst>
      <p:ext uri="{BB962C8B-B14F-4D97-AF65-F5344CB8AC3E}">
        <p14:creationId xmlns:p14="http://schemas.microsoft.com/office/powerpoint/2010/main" val="17220124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D10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ACDB5E-F2FF-4E81-AA1D-CA9602D29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visual layer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c143c1284e448f"/>
          <a:srcRect xmlns:a="http://schemas.openxmlformats.org/drawingml/2006/main" l="2500" t="0" r="25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238250"/>
            <a:ext cx="7239000" cy="4762500"/>
          </a:xfrm>
          <a:prstGeom xmlns:a="http://schemas.openxmlformats.org/drawingml/2006/main" prst="roundRect">
            <a:avLst>
              <a:gd name="adj" fmla="val 3600"/>
            </a:avLst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A9E9DB-CEA5-4C60-B2AE-8CBCBFBB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5240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D99A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D99AB5"/>
                </a:solidFill>
                <a:latin typeface="Helvetica Neue"/>
                <a:ea typeface="Helvetica Neue"/>
                <a:cs typeface="Helvetica Neue"/>
              </a:rPr>
              <a:t>Styled model preview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3BFEDE-9A89-43DA-ACF4-2CA091EDD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03835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E6D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E6D9E0"/>
                </a:solidFill>
                <a:latin typeface="Helvetica Neue"/>
                <a:ea typeface="Helvetica Neue"/>
                <a:cs typeface="Helvetica Neue"/>
              </a:rPr>
              <a:t>A curated pairing helps the shopper imagine the piece with a complete look.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87B5D7-9FA7-4DA1-BB78-168E1F361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766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D99A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D99AB5"/>
                </a:solidFill>
                <a:latin typeface="Helvetica Neue"/>
                <a:ea typeface="Helvetica Neue"/>
                <a:cs typeface="Helvetica Neue"/>
              </a:rPr>
              <a:t>Product crop and zoom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5BA162-B86B-40D9-B4E0-E4299AD81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990975"/>
            <a:ext cx="314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E6D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E6D9E0"/>
                </a:solidFill>
                <a:latin typeface="Helvetica Neue"/>
                <a:ea typeface="Helvetica Neue"/>
                <a:cs typeface="Helvetica Neue"/>
              </a:rPr>
              <a:t>A separate product view supports closer inspection.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E00BBD-DBDA-44EF-8E2E-286B1B78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2387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1">
                <a:solidFill>
                  <a:srgbClr val="B9946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1">
                <a:solidFill>
                  <a:srgbClr val="B99464"/>
                </a:solidFill>
                <a:latin typeface="Helvetica Neue"/>
                <a:ea typeface="Helvetica Neue"/>
                <a:cs typeface="Helvetica Neue"/>
              </a:rPr>
              <a:t>These images illustrate styling. They do not provide virtual try-on.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4B7562-6207-4EF9-81B6-3EC4CA4A3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D8C7D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D8C7D0"/>
                </a:solidFill>
                <a:latin typeface="Helvetica Neue"/>
                <a:ea typeface="Helvetica Neue"/>
                <a:cs typeface="Helvetica Neue"/>
              </a:rPr>
              <a:t>DM AI Labs showcase / Nayara is fictional / 7/11</a:t>
            </a:r>
          </a:p>
        </p:txBody>
      </p:sp>
    </p:spTree>
    <p:extLst>
      <p:ext uri="{BB962C8B-B14F-4D97-AF65-F5344CB8AC3E}">
        <p14:creationId xmlns:p14="http://schemas.microsoft.com/office/powerpoint/2010/main" val="4246171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D98B56-E996-423F-AC82-0F44FE07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23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rPr>
              <a:t>Lightweight pilot architecture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8CDB44-2C04-498D-8F09-F4F2102DC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rPr>
              <a:t>SHOPPER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5797C0-8168-43F5-8E34-3439BEA29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09800"/>
            <a:ext cx="171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rPr>
              <a:t>Voice or text request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CEB3EC-8CF2-4FF2-B470-39073FECA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695450"/>
            <a:ext cx="190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9AB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77195E-DA28-4BE8-8BF5-EE7CA43EA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7335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rPr>
              <a:t>CONVERSATION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538910-BAC8-4AFB-AD25-65F9A0071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209800"/>
            <a:ext cx="2286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rPr>
              <a:t>Intent, context, safe actions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9260E4-01B6-4577-9A98-485B9EF14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695450"/>
            <a:ext cx="190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9AB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5F228A-E3EE-4DB7-9D55-BE80EC8D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73355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rPr>
              <a:t>CATALOGUE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F526E9-B5D4-41C2-B973-138C5B03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09800"/>
            <a:ext cx="190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01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rPr>
              <a:t>Selected feed and product attributes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F742D5-3A4E-41CC-9892-B400F9BE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695450"/>
            <a:ext cx="190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9AB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163AE9-5F99-4B26-A6E4-C7211A45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73355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rPr>
              <a:t>EXPERIENCE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A384F4-3D07-4FA3-81D1-7785A592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209800"/>
            <a:ext cx="209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01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531B43"/>
                </a:solidFill>
                <a:latin typeface="Helvetica Neue"/>
                <a:ea typeface="Helvetica Neue"/>
                <a:cs typeface="Helvetica Neue"/>
              </a:rPr>
              <a:t>Recommendations, visuals, demo actions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C79FD4-1F8C-48CC-ABF7-14C11F88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762500"/>
            <a:ext cx="9239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210"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rPr>
              <a:t>A pilot can begin with one category and a controlled action set, then expand only after review.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02CE0F-33A2-423B-AD9B-3D9965162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DM AI Labs showcase / Nayara is fictional / 8/11</a:t>
            </a:r>
          </a:p>
        </p:txBody>
      </p:sp>
    </p:spTree>
    <p:extLst>
      <p:ext uri="{BB962C8B-B14F-4D97-AF65-F5344CB8AC3E}">
        <p14:creationId xmlns:p14="http://schemas.microsoft.com/office/powerpoint/2010/main" val="21228702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D4BE7-09DB-4BEB-932F-9734A65EC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838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 i="0">
                <a:solidFill>
                  <a:srgbClr val="1D1020"/>
                </a:solidFill>
                <a:latin typeface="Helvetica Neue"/>
                <a:ea typeface="Helvetica Neue"/>
                <a:cs typeface="Helvetica Neue"/>
              </a:rPr>
              <a:t>Pilot scope and success measures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144CA-6923-47B6-B35B-5EC15835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rPr>
              <a:t>Initial scope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916A23-DD7A-48C0-8A39-BC096C49F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4095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One catalogue segment</a:t>
            </a:r>
          </a:p>
          <a:p xmlns:a="http://schemas.openxmlformats.org/drawingml/2006/main">
            <a:pPr algn="l">
              <a:def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Two to four priority journeys</a:t>
            </a:r>
          </a:p>
          <a:p xmlns:a="http://schemas.openxmlformats.org/drawingml/2006/main">
            <a:pPr algn="l">
              <a:def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Controlled add-to-bag or handoff actions</a:t>
            </a:r>
          </a:p>
          <a:p xmlns:a="http://schemas.openxmlformats.org/drawingml/2006/main">
            <a:pPr algn="l">
              <a:def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Merchandising review before expansion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9C7479-8894-4464-8917-F44922C62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38112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7A1E4D"/>
                </a:solidFill>
                <a:latin typeface="Helvetica Neue"/>
                <a:ea typeface="Helvetica Neue"/>
                <a:cs typeface="Helvetica Neue"/>
              </a:rPr>
              <a:t>Proposed measures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C82D02-854F-4183-B623-9DA714CE3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981200"/>
            <a:ext cx="4762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Recommendation relevance</a:t>
            </a:r>
          </a:p>
          <a:p xmlns:a="http://schemas.openxmlformats.org/drawingml/2006/main">
            <a:pPr algn="l">
              <a:def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Journey completion</a:t>
            </a:r>
          </a:p>
          <a:p xmlns:a="http://schemas.openxmlformats.org/drawingml/2006/main">
            <a:pPr algn="l">
              <a:def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Add-to-bag action completion</a:t>
            </a:r>
          </a:p>
          <a:p xmlns:a="http://schemas.openxmlformats.org/drawingml/2006/main">
            <a:pPr algn="l">
              <a:def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Response quality and latency</a:t>
            </a:r>
          </a:p>
          <a:p xmlns:a="http://schemas.openxmlformats.org/drawingml/2006/main">
            <a:pPr algn="l">
              <a:def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Safe fallback frequency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EDA031-8CD8-4B30-B687-7B2CC86F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238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531B4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1">
                <a:solidFill>
                  <a:srgbClr val="531B43"/>
                </a:solidFill>
                <a:latin typeface="Helvetica Neue"/>
                <a:ea typeface="Helvetica Neue"/>
                <a:cs typeface="Helvetica Neue"/>
              </a:rPr>
              <a:t>These are pilot measures, not results from the showcase.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E49B82-90D3-4203-B76D-9962BE3F1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45A63"/>
                </a:solidFill>
                <a:latin typeface="Helvetica Neue"/>
                <a:ea typeface="Helvetica Neue"/>
                <a:cs typeface="Helvetica Neue"/>
              </a:rPr>
              <a:t>DM AI Labs showcase / Nayara is fictional / 9/11</a:t>
            </a:r>
          </a:p>
        </p:txBody>
      </p:sp>
    </p:spTree>
    <p:extLst>
      <p:ext uri="{BB962C8B-B14F-4D97-AF65-F5344CB8AC3E}">
        <p14:creationId xmlns:p14="http://schemas.microsoft.com/office/powerpoint/2010/main" val="20238136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531B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909082-8A8E-47DD-B59E-63B3CA2C7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47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Where a pilot can fit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41D8D2-33A2-4E88-BBC6-8EC954815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99A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D99AB5"/>
                </a:solidFill>
                <a:latin typeface="Helvetica Neue"/>
                <a:ea typeface="Helvetica Neue"/>
                <a:cs typeface="Helvetica Neue"/>
              </a:rPr>
              <a:t>Occasion-led discovery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CFB47A-F25B-45F7-A115-B7A3F95B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95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F0E4E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F0E4EA"/>
                </a:solidFill>
                <a:latin typeface="Helvetica Neue"/>
                <a:ea typeface="Helvetica Neue"/>
                <a:cs typeface="Helvetica Neue"/>
              </a:rPr>
              <a:t>Fashion, jewellery, beauty, gifting, and other catalogue-led categories where shoppers describe intent before naming a product.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81B1DD-13FF-4A22-BD3F-89C0D024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99A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D99AB5"/>
                </a:solidFill>
                <a:latin typeface="Helvetica Neue"/>
                <a:ea typeface="Helvetica Neue"/>
                <a:cs typeface="Helvetica Neue"/>
              </a:rPr>
              <a:t>DM AI Labs paid pilot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192B34-CE6F-4048-9BFB-52E98349F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4953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F0E4E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F0E4EA"/>
                </a:solidFill>
                <a:latin typeface="Helvetica Neue"/>
                <a:ea typeface="Helvetica Neue"/>
                <a:cs typeface="Helvetica Neue"/>
              </a:rPr>
              <a:t>Select a catalogue slice, agree on safe actions and review criteria, then test the journey with real merchandising input.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a74bfce1614db1"/>
          <a:srcRect xmlns:a="http://schemas.openxmlformats.org/drawingml/2006/main" l="13663" t="0" r="136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857250"/>
            <a:ext cx="4762500" cy="4095750"/>
          </a:xfrm>
          <a:prstGeom xmlns:a="http://schemas.openxmlformats.org/drawingml/2006/main" prst="roundRect">
            <a:avLst>
              <a:gd name="adj" fmla="val 4186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1AC936-773C-4A1A-AFF4-4304FEC27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286375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i="0">
                <a:solidFill>
                  <a:srgbClr val="B99464"/>
                </a:solidFill>
                <a:latin typeface="Helvetica Neue"/>
                <a:ea typeface="Helvetica Neue"/>
                <a:cs typeface="Helvetica Neue"/>
              </a:rPr>
              <a:t>nayara-ai-jewellery-advisor.dheeraj-sunny.chatgpt.site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4CED76-D4C0-4C9B-A8CF-0925FF49B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D8C7D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D8C7D0"/>
                </a:solidFill>
                <a:latin typeface="Helvetica Neue"/>
                <a:ea typeface="Helvetica Neue"/>
                <a:cs typeface="Helvetica Neue"/>
              </a:rPr>
              <a:t>DM AI Labs showcase / Nayara is fictional / 10/11</a:t>
            </a:r>
          </a:p>
        </p:txBody>
      </p:sp>
    </p:spTree>
    <p:extLst>
      <p:ext uri="{BB962C8B-B14F-4D97-AF65-F5344CB8AC3E}">
        <p14:creationId xmlns:p14="http://schemas.microsoft.com/office/powerpoint/2010/main" val="1923293672"/>
      </p:ext>
    </p:extLst>
  </p:cSld>
</p:sld>
</file>

<file path=ppt/slides/slide11.xml><?xml version="1.0" encoding="utf-8"?><p:sld xmlns:p="http://schemas.openxmlformats.org/presentationml/2006/main"><p:cSld><p:bg><p:bgPr><a:solidFill xmlns:a="http://schemas.openxmlformats.org/drawingml/2006/main"><a:srgbClr val="1D1020" /></a:solidFill></p:bgPr></p:bg><p:spTree><p:nvGrpSpPr><p:cNvPr id="1" name="" /><p:cNvGrpSpPr /><p:nvPr /></p:nvGrpSpPr><p:grpSpPr><a:xfrm xmlns:a="http://schemas.openxmlformats.org/drawingml/2006/main" /></p:grpSpPr><p:sp><p:nvSpPr><p:cNvPr id="17" name=""><a:extLst xmlns:a="http://schemas.openxmlformats.org/drawingml/2006/main"><a:ext uri="{FF2B5EF4-FFF2-40B4-BE49-F238E27FC236}"><a16:creationId id="{79BA17DA-F2E5-4FA3-966F-85377877294E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609600" y="476250" /><a:ext cx="6858000" cy="590550" /></a:xfrm><a:prstGeom prst="rect" xmlns:a="http://schemas.openxmlformats.org/drawingml/2006/main"><a:avLst /></a:prstGeom><a:noFill xmlns:a="http://schemas.openxmlformats.org/drawingml/2006/main" /><a:ln w="0" xmlns:a="http://schemas.openxmlformats.org/drawingml/2006/main"><a:noFill /></a:ln></p:spPr><p:txBody><a:bodyPr anchor="t" xmlns:a="http://schemas.openxmlformats.org/drawingml/2006/main"><a:normAutofit fontScale="100000" /></a:bodyPr><a:lstStyle xmlns:a="http://schemas.openxmlformats.org/drawingml/2006/main" /><a:p xmlns:a="http://schemas.openxmlformats.org/drawingml/2006/main"><a:pPr algn="l"><a:defRPr sz="3000" b="1" i="0"><a:solidFill><a:srgbClr val="FFFFFF" /></a:solidFill><a:latin typeface="Helvetica Neue" /><a:ea typeface="Helvetica Neue" /><a:cs typeface="Helvetica Neue" /></a:defRPr></a:pPr><a:r><a:rPr sz="3000" b="1" i="0"><a:solidFill><a:srgbClr val="FFFFFF" /></a:solidFill><a:latin typeface="Helvetica Neue" /><a:ea typeface="Helvetica Neue" /><a:cs typeface="Helvetica Neue" /></a:rPr><a:t>Nayara proof links</a:t></a:r></a:p></p:txBody></p:sp><p:sp><p:nvSpPr><p:cNvPr id="2" name=""><a:extLst xmlns:a="http://schemas.openxmlformats.org/drawingml/2006/main"><a:ext uri="{FF2B5EF4-FFF2-40B4-BE49-F238E27FC236}"><a16:creationId id="{9DBAABE6-89E8-42F4-9801-C8FE5C6A68EC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609600" y="1143000" /><a:ext cx="8382000" cy="514350" /></a:xfrm><a:prstGeom prst="rect" xmlns:a="http://schemas.openxmlformats.org/drawingml/2006/main"><a:avLst /></a:prstGeom><a:noFill xmlns:a="http://schemas.openxmlformats.org/drawingml/2006/main" /><a:ln w="0" xmlns:a="http://schemas.openxmlformats.org/drawingml/2006/main"><a:noFill /></a:ln></p:spPr><p:txBody><a:bodyPr anchor="t" xmlns:a="http://schemas.openxmlformats.org/drawingml/2006/main"><a:normAutofit fontScale="100000" /></a:bodyPr><a:lstStyle xmlns:a="http://schemas.openxmlformats.org/drawingml/2006/main" /><a:p xmlns:a="http://schemas.openxmlformats.org/drawingml/2006/main"><a:pPr algn="l"><a:defRPr sz="1800" b="0" i="0"><a:solidFill><a:srgbClr val="EADFE5" /></a:solidFill><a:latin typeface="Helvetica Neue" /><a:ea typeface="Helvetica Neue" /><a:cs typeface="Helvetica Neue" /></a:defRPr></a:pPr><a:r><a:rPr sz="1800" b="0" i="0"><a:solidFill><a:srgbClr val="EADFE5" /></a:solidFill><a:latin typeface="Helvetica Neue" /><a:ea typeface="Helvetica Neue" /><a:cs typeface="Helvetica Neue" /></a:rPr><a:t>Start with the hosted showcase, then choose the evidence you need</a:t></a:r></a:p></p:txBody></p:sp><p:sp><p:nvSpPr><p:cNvPr id="3" name=""><a:extLst xmlns:a="http://schemas.openxmlformats.org/drawingml/2006/main"><a:ext uri="{FF2B5EF4-FFF2-40B4-BE49-F238E27FC236}"><a16:creationId id="{4F9EC947-205C-4DF9-AEE1-97BF158CD1EB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609600" y="2095500" /><a:ext cx="5143500" cy="1009650" /></a:xfrm><a:prstGeom prst="roundRect" xmlns:a="http://schemas.openxmlformats.org/drawingml/2006/main"><a:avLst><a:gd name="adj" fmla="val 20755" /></a:avLst></a:prstGeom><a:solidFill xmlns:a="http://schemas.openxmlformats.org/drawingml/2006/main"><a:srgbClr val="531B43" /></a:solidFill><a:ln w="0" xmlns:a="http://schemas.openxmlformats.org/drawingml/2006/main"><a:noFill /></a:ln></p:spPr></p:sp><p:sp><p:nvSpPr><p:cNvPr id="4" name=""><a:extLst xmlns:a="http://schemas.openxmlformats.org/drawingml/2006/main"><a:ext uri="{FF2B5EF4-FFF2-40B4-BE49-F238E27FC236}"><a16:creationId id="{5E0E5B58-D057-4EC9-8B0B-FB743F30B8DC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876300" y="2295525" /><a:ext cx="4572000" cy="285750" /></a:xfrm><a:prstGeom prst="rect" xmlns:a="http://schemas.openxmlformats.org/drawingml/2006/main"><a:avLst /></a:prstGeom><a:noFill xmlns:a="http://schemas.openxmlformats.org/drawingml/2006/main" /><a:ln w="0" xmlns:a="http://schemas.openxmlformats.org/drawingml/2006/main"><a:noFill /></a:ln></p:spPr><p:txBody><a:bodyPr anchor="t" xmlns:a="http://schemas.openxmlformats.org/drawingml/2006/main"><a:normAutofit fontScale="77273" /></a:bodyPr><a:lstStyle xmlns:a="http://schemas.openxmlformats.org/drawingml/2006/main" /><a:p xmlns:a="http://schemas.openxmlformats.org/drawingml/2006/main"><a:pPr algn="l"><a:defRPr sz="1650" b="1" i="0"><a:solidFill><a:srgbClr val="D99AB5" /></a:solidFill><a:latin typeface="Helvetica Neue" /><a:ea typeface="Helvetica Neue" /><a:cs typeface="Helvetica Neue" /></a:defRPr></a:pPr><a:r><a:rPr sz="1650" b="1" i="0"><a:solidFill><a:srgbClr val="D99AB5" /></a:solidFill><a:latin typeface="Helvetica Neue" /><a:ea typeface="Helvetica Neue" /><a:cs typeface="Helvetica Neue" /></a:rPr><a:t>Hosted showcase page</a:t></a:r></a:p></p:txBody></p:sp><p:sp><p:nvSpPr><p:cNvPr id="5" name=""><a:extLst xmlns:a="http://schemas.openxmlformats.org/drawingml/2006/main"><a:ext uri="{FF2B5EF4-FFF2-40B4-BE49-F238E27FC236}"><a16:creationId id="{9C75175F-4D4F-4D96-9C81-6ED16CEFAB08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876300" y="2647950" /><a:ext cx="4572000" cy="266700" /></a:xfrm><a:prstGeom prst="rect" xmlns:a="http://schemas.openxmlformats.org/drawingml/2006/main"><a:avLst /></a:prstGeom><a:noFill xmlns:a="http://schemas.openxmlformats.org/drawingml/2006/main" /><a:ln w="0" xmlns:a="http://schemas.openxmlformats.org/drawingml/2006/main"><a:noFill /></a:ln></p:spPr><p:txBody><a:bodyPr anchor="t" xmlns:a="http://schemas.openxmlformats.org/drawingml/2006/main"><a:normAutofit fontScale="95833" /></a:bodyPr><a:lstStyle xmlns:a="http://schemas.openxmlformats.org/drawingml/2006/main" /><a:p xmlns:a="http://schemas.openxmlformats.org/drawingml/2006/main"><a:pPr algn="l"><a:defRPr sz="1200" b="0" i="0"><a:solidFill><a:srgbClr val="FFFFFF" /></a:solidFill><a:latin typeface="Helvetica Neue" /><a:ea typeface="Helvetica Neue" /><a:cs typeface="Helvetica Neue" /></a:defRPr></a:pPr><a:r><a:rPr sz="1200" b="0" i="0"><a:solidFill><a:srgbClr val="FFFFFF" /></a:solidFill><a:latin typeface="Helvetica Neue" /><a:ea typeface="Helvetica Neue" /><a:cs typeface="Helvetica Neue" /><a:hlinkClick r:id="rIdNayaraShowcase"/></a:rPr><a:t>https://dmailabs.ai/showcase/nayara-ai-jewellery-advisor/</a:t></a:r></a:p></p:txBody></p:sp><p:sp><p:nvSpPr><p:cNvPr id="6" name=""><a:extLst xmlns:a="http://schemas.openxmlformats.org/drawingml/2006/main"><a:ext uri="{FF2B5EF4-FFF2-40B4-BE49-F238E27FC236}"><a16:creationId id="{A2472233-0DED-4B09-B844-F8AE84B76CA0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6438900" y="2095500" /><a:ext cx="5143500" cy="1009650" /></a:xfrm><a:prstGeom prst="roundRect" xmlns:a="http://schemas.openxmlformats.org/drawingml/2006/main"><a:avLst><a:gd name="adj" fmla="val 20755" /></a:avLst></a:prstGeom><a:solidFill xmlns:a="http://schemas.openxmlformats.org/drawingml/2006/main"><a:srgbClr val="3B1835" /></a:solidFill><a:ln w="0" xmlns:a="http://schemas.openxmlformats.org/drawingml/2006/main"><a:noFill /></a:ln></p:spPr></p:sp><p:sp><p:nvSpPr><p:cNvPr id="7" name=""><a:extLst xmlns:a="http://schemas.openxmlformats.org/drawingml/2006/main"><a:ext uri="{FF2B5EF4-FFF2-40B4-BE49-F238E27FC236}"><a16:creationId id="{EAFEAB36-FB5F-4850-8E58-86D7EC7D6947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6705600" y="2295525" /><a:ext cx="4572000" cy="285750" /></a:xfrm><a:prstGeom prst="rect" xmlns:a="http://schemas.openxmlformats.org/drawingml/2006/main"><a:avLst /></a:prstGeom><a:noFill xmlns:a="http://schemas.openxmlformats.org/drawingml/2006/main" /><a:ln w="0" xmlns:a="http://schemas.openxmlformats.org/drawingml/2006/main"><a:noFill /></a:ln></p:spPr><p:txBody><a:bodyPr anchor="t" xmlns:a="http://schemas.openxmlformats.org/drawingml/2006/main"><a:normAutofit fontScale="77273" /></a:bodyPr><a:lstStyle xmlns:a="http://schemas.openxmlformats.org/drawingml/2006/main" /><a:p xmlns:a="http://schemas.openxmlformats.org/drawingml/2006/main"><a:pPr algn="l"><a:defRPr sz="1650" b="1" i="0"><a:solidFill><a:srgbClr val="D99AB5" /></a:solidFill><a:latin typeface="Helvetica Neue" /><a:ea typeface="Helvetica Neue" /><a:cs typeface="Helvetica Neue" /></a:defRPr></a:pPr><a:r><a:rPr sz="1650" b="1" i="0"><a:solidFill><a:srgbClr val="D99AB5" /></a:solidFill><a:latin typeface="Helvetica Neue" /><a:ea typeface="Helvetica Neue" /><a:cs typeface="Helvetica Neue" /></a:rPr><a:t>Narrated demo video</a:t></a:r></a:p></p:txBody></p:sp><p:sp><p:nvSpPr><p:cNvPr id="8" name=""><a:extLst xmlns:a="http://schemas.openxmlformats.org/drawingml/2006/main"><a:ext uri="{FF2B5EF4-FFF2-40B4-BE49-F238E27FC236}"><a16:creationId id="{5BD0B60F-FF96-4DB3-88D3-2A05A7D1948C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6705600" y="2647950" /><a:ext cx="4572000" cy="266700" /></a:xfrm><a:prstGeom prst="rect" xmlns:a="http://schemas.openxmlformats.org/drawingml/2006/main"><a:avLst /></a:prstGeom><a:noFill xmlns:a="http://schemas.openxmlformats.org/drawingml/2006/main" /><a:ln w="0" xmlns:a="http://schemas.openxmlformats.org/drawingml/2006/main"><a:noFill /></a:ln></p:spPr><p:txBody><a:bodyPr anchor="t" xmlns:a="http://schemas.openxmlformats.org/drawingml/2006/main"><a:normAutofit fontScale="90141" /></a:bodyPr><a:lstStyle xmlns:a="http://schemas.openxmlformats.org/drawingml/2006/main" /><a:p xmlns:a="http://schemas.openxmlformats.org/drawingml/2006/main"><a:pPr algn="l"><a:defRPr sz="1200" b="0" i="0"><a:solidFill><a:srgbClr val="FFFFFF" /></a:solidFill><a:latin typeface="Helvetica Neue" /><a:ea typeface="Helvetica Neue" /><a:cs typeface="Helvetica Neue" /></a:defRPr></a:pPr><a:r><a:rPr sz="1200" b="0" i="0"><a:solidFill><a:srgbClr val="FFFFFF" /></a:solidFill><a:latin typeface="Helvetica Neue" /><a:ea typeface="Helvetica Neue" /><a:cs typeface="Helvetica Neue" /><a:hlinkClick r:id="rIdNayaraVideo"/></a:rPr><a:t>https://dmailabs.ai/showcase/nayara-ai-jewellery-advisor/#walkthrough</a:t></a:r></a:p></p:txBody></p:sp><p:sp><p:nvSpPr><p:cNvPr id="9" name=""><a:extLst xmlns:a="http://schemas.openxmlformats.org/drawingml/2006/main"><a:ext uri="{FF2B5EF4-FFF2-40B4-BE49-F238E27FC236}"><a16:creationId id="{B1E5E047-7274-4321-840D-9025BF93847C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609600" y="3524250" /><a:ext cx="5143500" cy="1009650" /></a:xfrm><a:prstGeom prst="roundRect" xmlns:a="http://schemas.openxmlformats.org/drawingml/2006/main"><a:avLst><a:gd name="adj" fmla="val 20755" /></a:avLst></a:prstGeom><a:solidFill xmlns:a="http://schemas.openxmlformats.org/drawingml/2006/main"><a:srgbClr val="3B1835" /></a:solidFill><a:ln w="0" xmlns:a="http://schemas.openxmlformats.org/drawingml/2006/main"><a:noFill /></a:ln></p:spPr></p:sp><p:sp><p:nvSpPr><p:cNvPr id="10" name=""><a:extLst xmlns:a="http://schemas.openxmlformats.org/drawingml/2006/main"><a:ext uri="{FF2B5EF4-FFF2-40B4-BE49-F238E27FC236}"><a16:creationId id="{2F2909F6-DA33-44C3-996F-8104AB92AB51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876300" y="3724275" /><a:ext cx="4572000" cy="285750" /></a:xfrm><a:prstGeom prst="rect" xmlns:a="http://schemas.openxmlformats.org/drawingml/2006/main"><a:avLst /></a:prstGeom><a:noFill xmlns:a="http://schemas.openxmlformats.org/drawingml/2006/main" /><a:ln w="0" xmlns:a="http://schemas.openxmlformats.org/drawingml/2006/main"><a:noFill /></a:ln></p:spPr><p:txBody><a:bodyPr anchor="t" xmlns:a="http://schemas.openxmlformats.org/drawingml/2006/main"><a:normAutofit fontScale="77273" /></a:bodyPr><a:lstStyle xmlns:a="http://schemas.openxmlformats.org/drawingml/2006/main" /><a:p xmlns:a="http://schemas.openxmlformats.org/drawingml/2006/main"><a:pPr algn="l"><a:defRPr sz="1650" b="1" i="0"><a:solidFill><a:srgbClr val="D99AB5" /></a:solidFill><a:latin typeface="Helvetica Neue" /><a:ea typeface="Helvetica Neue" /><a:cs typeface="Helvetica Neue" /></a:defRPr></a:pPr><a:r><a:rPr sz="1650" b="1" i="0"><a:solidFill><a:srgbClr val="D99AB5" /></a:solidFill><a:latin typeface="Helvetica Neue" /><a:ea typeface="Helvetica Neue" /><a:cs typeface="Helvetica Neue" /></a:rPr><a:t>Download the sales deck</a:t></a:r></a:p></p:txBody></p:sp><p:sp><p:nvSpPr><p:cNvPr id="11" name=""><a:extLst xmlns:a="http://schemas.openxmlformats.org/drawingml/2006/main"><a:ext uri="{FF2B5EF4-FFF2-40B4-BE49-F238E27FC236}"><a16:creationId id="{520148EA-8D67-450B-BB0E-44D88926B4B3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876300" y="4076700" /><a:ext cx="4572000" cy="361950" /></a:xfrm><a:prstGeom prst="rect" xmlns:a="http://schemas.openxmlformats.org/drawingml/2006/main"><a:avLst /></a:prstGeom><a:noFill xmlns:a="http://schemas.openxmlformats.org/drawingml/2006/main" /><a:ln w="0" xmlns:a="http://schemas.openxmlformats.org/drawingml/2006/main"><a:noFill /></a:ln></p:spPr><p:txBody><a:bodyPr anchor="t" xmlns:a="http://schemas.openxmlformats.org/drawingml/2006/main"><a:normAutofit fontScale="90211" /></a:bodyPr><a:lstStyle xmlns:a="http://schemas.openxmlformats.org/drawingml/2006/main" /><a:p xmlns:a="http://schemas.openxmlformats.org/drawingml/2006/main"><a:pPr algn="l"><a:defRPr sz="1050" b="0" i="0"><a:solidFill><a:srgbClr val="FFFFFF" /></a:solidFill><a:latin typeface="Helvetica Neue" /><a:ea typeface="Helvetica Neue" /><a:cs typeface="Helvetica Neue" /></a:defRPr></a:pPr><a:r><a:rPr sz="1050" b="0" i="0"><a:solidFill><a:srgbClr val="FFFFFF" /></a:solidFill><a:latin typeface="Helvetica Neue" /><a:ea typeface="Helvetica Neue" /><a:cs typeface="Helvetica Neue" /><a:hlinkClick r:id="rIdNayaraDeck"/></a:rPr><a:t>https://dmailabs.ai/showcase/nayara-ai-jewellery-advisor/nayara-sales-deck.pptx</a:t></a:r></a:p></p:txBody></p:sp><p:sp><p:nvSpPr><p:cNvPr id="12" name=""><a:extLst xmlns:a="http://schemas.openxmlformats.org/drawingml/2006/main"><a:ext uri="{FF2B5EF4-FFF2-40B4-BE49-F238E27FC236}"><a16:creationId id="{9BED8BCD-4621-49A9-B1BF-5D747B86B871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6438900" y="3524250" /><a:ext cx="5143500" cy="1009650" /></a:xfrm><a:prstGeom prst="roundRect" xmlns:a="http://schemas.openxmlformats.org/drawingml/2006/main"><a:avLst><a:gd name="adj" fmla="val 20755" /></a:avLst></a:prstGeom><a:solidFill xmlns:a="http://schemas.openxmlformats.org/drawingml/2006/main"><a:srgbClr val="531B43" /></a:solidFill><a:ln w="0" xmlns:a="http://schemas.openxmlformats.org/drawingml/2006/main"><a:noFill /></a:ln></p:spPr></p:sp><p:sp><p:nvSpPr><p:cNvPr id="13" name=""><a:extLst xmlns:a="http://schemas.openxmlformats.org/drawingml/2006/main"><a:ext uri="{FF2B5EF4-FFF2-40B4-BE49-F238E27FC236}"><a16:creationId id="{465DD0DC-1AA2-45E8-93E6-5F38B7371E72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6705600" y="3724275" /><a:ext cx="4572000" cy="285750" /></a:xfrm><a:prstGeom prst="rect" xmlns:a="http://schemas.openxmlformats.org/drawingml/2006/main"><a:avLst /></a:prstGeom><a:noFill xmlns:a="http://schemas.openxmlformats.org/drawingml/2006/main" /><a:ln w="0" xmlns:a="http://schemas.openxmlformats.org/drawingml/2006/main"><a:noFill /></a:ln></p:spPr><p:txBody><a:bodyPr anchor="t" xmlns:a="http://schemas.openxmlformats.org/drawingml/2006/main"><a:normAutofit fontScale="77273" /></a:bodyPr><a:lstStyle xmlns:a="http://schemas.openxmlformats.org/drawingml/2006/main" /><a:p xmlns:a="http://schemas.openxmlformats.org/drawingml/2006/main"><a:pPr algn="l"><a:defRPr sz="1650" b="1" i="0"><a:solidFill><a:srgbClr val="D99AB5" /></a:solidFill><a:latin typeface="Helvetica Neue" /><a:ea typeface="Helvetica Neue" /><a:cs typeface="Helvetica Neue" /></a:defRPr></a:pPr><a:r><a:rPr sz="1650" b="1" i="0"><a:solidFill><a:srgbClr val="D99AB5" /></a:solidFill><a:latin typeface="Helvetica Neue" /><a:ea typeface="Helvetica Neue" /><a:cs typeface="Helvetica Neue" /></a:rPr><a:t>Try the working demo</a:t></a:r></a:p></p:txBody></p:sp><p:sp><p:nvSpPr><p:cNvPr id="14" name=""><a:extLst xmlns:a="http://schemas.openxmlformats.org/drawingml/2006/main"><a:ext uri="{FF2B5EF4-FFF2-40B4-BE49-F238E27FC236}"><a16:creationId id="{F8078D37-9E99-4657-9EFB-9A818387E159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6705600" y="4076700" /><a:ext cx="4572000" cy="361950" /></a:xfrm><a:prstGeom prst="rect" xmlns:a="http://schemas.openxmlformats.org/drawingml/2006/main"><a:avLst /></a:prstGeom><a:noFill xmlns:a="http://schemas.openxmlformats.org/drawingml/2006/main" /><a:ln w="0" xmlns:a="http://schemas.openxmlformats.org/drawingml/2006/main"><a:noFill /></a:ln></p:spPr><p:txBody><a:bodyPr anchor="t" xmlns:a="http://schemas.openxmlformats.org/drawingml/2006/main"><a:normAutofit fontScale="100000" /></a:bodyPr><a:lstStyle xmlns:a="http://schemas.openxmlformats.org/drawingml/2006/main" /><a:p xmlns:a="http://schemas.openxmlformats.org/drawingml/2006/main"><a:pPr algn="l"><a:defRPr sz="1050" b="0" i="0"><a:solidFill><a:srgbClr val="FFFFFF" /></a:solidFill><a:latin typeface="Helvetica Neue" /><a:ea typeface="Helvetica Neue" /><a:cs typeface="Helvetica Neue" /></a:defRPr></a:pPr><a:r><a:rPr sz="1050" b="0" i="0"><a:solidFill><a:srgbClr val="FFFFFF" /></a:solidFill><a:latin typeface="Helvetica Neue" /><a:ea typeface="Helvetica Neue" /><a:cs typeface="Helvetica Neue" /><a:hlinkClick r:id="rIdNayaraDemo"/></a:rPr><a:t>https://nayara-ai-jewellery-advisor.dheeraj-sunny.chatgpt.site/</a:t></a:r></a:p></p:txBody></p:sp><p:sp><p:nvSpPr><p:cNvPr id="15" name=""><a:extLst xmlns:a="http://schemas.openxmlformats.org/drawingml/2006/main"><a:ext uri="{FF2B5EF4-FFF2-40B4-BE49-F238E27FC236}"><a16:creationId id="{8C55F2F9-1A06-47D1-938F-6972C1C939D3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1619250" y="5286375" /><a:ext cx="8953500" cy="523875" /></a:xfrm><a:prstGeom prst="rect" xmlns:a="http://schemas.openxmlformats.org/drawingml/2006/main"><a:avLst /></a:prstGeom><a:noFill xmlns:a="http://schemas.openxmlformats.org/drawingml/2006/main" /><a:ln w="0" xmlns:a="http://schemas.openxmlformats.org/drawingml/2006/main"><a:noFill /></a:ln></p:spPr><p:txBody><a:bodyPr anchor="t" xmlns:a="http://schemas.openxmlformats.org/drawingml/2006/main"><a:normAutofit fontScale="100000" /></a:bodyPr><a:lstStyle xmlns:a="http://schemas.openxmlformats.org/drawingml/2006/main" /><a:p xmlns:a="http://schemas.openxmlformats.org/drawingml/2006/main"><a:pPr algn="ctr"><a:defRPr sz="1425" b="0" i="0"><a:solidFill><a:srgbClr val="B99464" /></a:solidFill><a:latin typeface="Helvetica Neue" /><a:ea typeface="Helvetica Neue" /><a:cs typeface="Helvetica Neue" /></a:defRPr></a:pPr><a:r><a:rPr sz="1425" b="0" i="0"><a:solidFill><a:srgbClr val="B99464" /></a:solidFill><a:latin typeface="Helvetica Neue" /><a:ea typeface="Helvetica Neue" /><a:cs typeface="Helvetica Neue" /></a:rPr><a:t>Fictional DM AI Labs showcase / Illustrative catalogue / Demo bag</a:t></a:r></a:p></p:txBody></p:sp><p:sp><p:nvSpPr><p:cNvPr id="16" name=""><a:extLst xmlns:a="http://schemas.openxmlformats.org/drawingml/2006/main"><a:ext uri="{FF2B5EF4-FFF2-40B4-BE49-F238E27FC236}"><a16:creationId id="{88E61CD8-EC97-4DAA-868C-D2956FDBEBF3}" xmlns:a16="http://schemas.microsoft.com/office/drawing/2014/main" /></a:ext></a:extLst></p:cNvPr><p:cNvSpPr><a:spLocks noGrp="1" xmlns:a="http://schemas.openxmlformats.org/drawingml/2006/main" /></p:cNvSpPr><p:nvPr /></p:nvSpPr><p:spPr><a:xfrm xmlns:a="http://schemas.openxmlformats.org/drawingml/2006/main"><a:off x="609600" y="6496050" /><a:ext cx="10972800" cy="209550" /></a:xfrm><a:prstGeom prst="rect" xmlns:a="http://schemas.openxmlformats.org/drawingml/2006/main"><a:avLst /></a:prstGeom><a:noFill xmlns:a="http://schemas.openxmlformats.org/drawingml/2006/main" /><a:ln w="0" xmlns:a="http://schemas.openxmlformats.org/drawingml/2006/main"><a:noFill /></a:ln></p:spPr><p:txBody><a:bodyPr anchor="t" xmlns:a="http://schemas.openxmlformats.org/drawingml/2006/main"><a:normAutofit fontScale="86111" /></a:bodyPr><a:lstStyle xmlns:a="http://schemas.openxmlformats.org/drawingml/2006/main" /><a:p xmlns:a="http://schemas.openxmlformats.org/drawingml/2006/main"><a:pPr algn="r"><a:defRPr sz="900" b="0" i="0"><a:solidFill><a:srgbClr val="D8C7D0" /></a:solidFill><a:latin typeface="Helvetica Neue" /><a:ea typeface="Helvetica Neue" /><a:cs typeface="Helvetica Neue" /></a:defRPr></a:pPr><a:r><a:rPr sz="900" b="0" i="0"><a:solidFill><a:srgbClr val="D8C7D0" /></a:solidFill><a:latin typeface="Helvetica Neue" /><a:ea typeface="Helvetica Neue" /><a:cs typeface="Helvetica Neue" /></a:rPr><a:t>DM AI Labs showcase / Nayara is fictional / 11/11</a:t></a:r></a:p></p:txBody></p:sp></p:spTree><p:extLst><p:ext uri="{BB962C8B-B14F-4D97-AF65-F5344CB8AC3E}"><p14:creationId val="1103205783" xmlns:p14="http://schemas.microsoft.com/office/powerpoint/2010/main" /></p:ext></p:extLst></p:cSld>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2026-09-27T10:31:54.4550000Z</dcterms:created>
  <dcterms:modified xsi:type="dcterms:W3CDTF">2026-09-27T10:31:54.4550000Z</dcterms:modified>
</coreProperties>
</file>